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59" r:id="rId4"/>
    <p:sldId id="268" r:id="rId5"/>
    <p:sldId id="264" r:id="rId6"/>
    <p:sldId id="280" r:id="rId7"/>
    <p:sldId id="281" r:id="rId8"/>
    <p:sldId id="279" r:id="rId9"/>
    <p:sldId id="275" r:id="rId10"/>
    <p:sldId id="276" r:id="rId11"/>
    <p:sldId id="277" r:id="rId12"/>
    <p:sldId id="278" r:id="rId13"/>
    <p:sldId id="266" r:id="rId1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72"/>
    <a:srgbClr val="000000"/>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96765-FC09-0649-87AE-1B1F7C590950}" v="1" dt="2021-01-12T10:18:46.072"/>
    <p1510:client id="{B28FBA35-5438-A297-1BEF-EDB51FCE45B1}" v="1" dt="2021-01-11T16:55:47.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9199" autoAdjust="0"/>
  </p:normalViewPr>
  <p:slideViewPr>
    <p:cSldViewPr>
      <p:cViewPr varScale="1">
        <p:scale>
          <a:sx n="99" d="100"/>
          <a:sy n="99" d="100"/>
        </p:scale>
        <p:origin x="1146" y="72"/>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54829FD-AA8D-402C-B969-9BDD4214046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9219" name="Rectangle 3">
            <a:extLst>
              <a:ext uri="{FF2B5EF4-FFF2-40B4-BE49-F238E27FC236}">
                <a16:creationId xmlns:a16="http://schemas.microsoft.com/office/drawing/2014/main" id="{5705EE3B-642B-4B31-81F1-D1E1046BF93E}"/>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9220" name="Rectangle 4">
            <a:extLst>
              <a:ext uri="{FF2B5EF4-FFF2-40B4-BE49-F238E27FC236}">
                <a16:creationId xmlns:a16="http://schemas.microsoft.com/office/drawing/2014/main" id="{B6EE33C4-7597-4898-BE8A-32CA814848BB}"/>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9221" name="Rectangle 5">
            <a:extLst>
              <a:ext uri="{FF2B5EF4-FFF2-40B4-BE49-F238E27FC236}">
                <a16:creationId xmlns:a16="http://schemas.microsoft.com/office/drawing/2014/main" id="{A05EDBA9-BACD-43D6-BF5D-181E303C3DF6}"/>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B67D7FD-786C-4CB7-8AF4-D718F2B264DC}"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6CA4456-F361-4B44-A308-3E6D964ED5E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ltLang="en-US"/>
          </a:p>
        </p:txBody>
      </p:sp>
      <p:sp>
        <p:nvSpPr>
          <p:cNvPr id="8195" name="Rectangle 3">
            <a:extLst>
              <a:ext uri="{FF2B5EF4-FFF2-40B4-BE49-F238E27FC236}">
                <a16:creationId xmlns:a16="http://schemas.microsoft.com/office/drawing/2014/main" id="{08C818F8-B2DF-401F-97D5-3C4C43187B6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ltLang="en-US"/>
          </a:p>
        </p:txBody>
      </p:sp>
      <p:sp>
        <p:nvSpPr>
          <p:cNvPr id="5124" name="Rectangle 4">
            <a:extLst>
              <a:ext uri="{FF2B5EF4-FFF2-40B4-BE49-F238E27FC236}">
                <a16:creationId xmlns:a16="http://schemas.microsoft.com/office/drawing/2014/main" id="{B359CEE7-979E-4ECA-B60E-F8371A4D883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C80015F8-FF0A-4A7F-ABD6-7BD6E40F6ACE}"/>
              </a:ext>
            </a:extLst>
          </p:cNvPr>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8198" name="Rectangle 6">
            <a:extLst>
              <a:ext uri="{FF2B5EF4-FFF2-40B4-BE49-F238E27FC236}">
                <a16:creationId xmlns:a16="http://schemas.microsoft.com/office/drawing/2014/main" id="{FC8A3E9C-3A05-4F0F-A897-F596674ECFB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ltLang="en-US"/>
          </a:p>
        </p:txBody>
      </p:sp>
      <p:sp>
        <p:nvSpPr>
          <p:cNvPr id="8199" name="Rectangle 7">
            <a:extLst>
              <a:ext uri="{FF2B5EF4-FFF2-40B4-BE49-F238E27FC236}">
                <a16:creationId xmlns:a16="http://schemas.microsoft.com/office/drawing/2014/main" id="{419914C5-D7AD-4B98-AE8F-0F6C07EE7AED}"/>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A5AD2E-89E1-4370-8739-344D4E353C41}"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7D363F4-AFB4-4666-B181-6ABB76387421}"/>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5734EB-D06B-4794-9C0B-3CA60BFA27EA}" type="slidenum">
              <a:rPr lang="en-GB" altLang="en-US"/>
              <a:pPr eaLnBrk="1" hangingPunct="1"/>
              <a:t>1</a:t>
            </a:fld>
            <a:endParaRPr lang="en-GB" altLang="en-US"/>
          </a:p>
        </p:txBody>
      </p:sp>
      <p:sp>
        <p:nvSpPr>
          <p:cNvPr id="6147" name="Rectangle 2">
            <a:extLst>
              <a:ext uri="{FF2B5EF4-FFF2-40B4-BE49-F238E27FC236}">
                <a16:creationId xmlns:a16="http://schemas.microsoft.com/office/drawing/2014/main" id="{ABC7FC18-B57B-495C-A9F0-E0D19CB7E12A}"/>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E5DCEC76-4B29-4493-B2CF-E1CC273C2E90}"/>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13</a:t>
            </a:fld>
            <a:endParaRPr lang="en-GB" altLang="en-US"/>
          </a:p>
        </p:txBody>
      </p:sp>
    </p:spTree>
    <p:extLst>
      <p:ext uri="{BB962C8B-B14F-4D97-AF65-F5344CB8AC3E}">
        <p14:creationId xmlns:p14="http://schemas.microsoft.com/office/powerpoint/2010/main" val="13647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Palpation</a:t>
            </a:r>
            <a:r>
              <a:rPr lang="en-US" b="0" i="0" dirty="0">
                <a:solidFill>
                  <a:srgbClr val="202122"/>
                </a:solidFill>
                <a:effectLst/>
                <a:latin typeface="Arial" panose="020B0604020202020204" pitchFamily="34" charset="0"/>
              </a:rPr>
              <a:t> is the process of using one's hands to check the body of patient during a physical examination. As simple as the action may seem, </a:t>
            </a:r>
            <a:r>
              <a:rPr lang="en-GB" b="0" i="0" dirty="0">
                <a:solidFill>
                  <a:srgbClr val="202122"/>
                </a:solidFill>
                <a:effectLst/>
                <a:latin typeface="Arial" panose="020B0604020202020204" pitchFamily="34" charset="0"/>
              </a:rPr>
              <a:t>it can provide information all the way from just beneath the skin to organs deep inside the body.</a:t>
            </a:r>
            <a:r>
              <a:rPr lang="en-US" b="0" i="0" dirty="0">
                <a:solidFill>
                  <a:srgbClr val="202122"/>
                </a:solidFill>
                <a:effectLst/>
                <a:latin typeface="Arial" panose="020B0604020202020204" pitchFamily="34" charset="0"/>
              </a:rPr>
              <a:t> </a:t>
            </a:r>
            <a:r>
              <a:rPr lang="en-US" b="0" i="0" dirty="0">
                <a:solidFill>
                  <a:srgbClr val="444444"/>
                </a:solidFill>
                <a:effectLst/>
                <a:latin typeface="Lucida Grande"/>
              </a:rPr>
              <a:t>An experienced examiner is able to, for example tell from the tenderness of muscle to know whether there might be any damage or infection, or even guess a potential spot of cancer from the inconsistency of the organ texture.</a:t>
            </a:r>
          </a:p>
          <a:p>
            <a:endParaRPr lang="en-US" b="0" i="0" dirty="0">
              <a:solidFill>
                <a:srgbClr val="444444"/>
              </a:solidFill>
              <a:effectLst/>
              <a:latin typeface="Lucida Grande"/>
            </a:endParaRPr>
          </a:p>
          <a:p>
            <a:r>
              <a:rPr lang="en-US" b="0" i="0" dirty="0">
                <a:solidFill>
                  <a:srgbClr val="444444"/>
                </a:solidFill>
                <a:effectLst/>
                <a:latin typeface="Lucida Grande"/>
              </a:rPr>
              <a:t>What I’m trying to study here, is the potential of remote palpation.  We’ve had remote </a:t>
            </a:r>
            <a:r>
              <a:rPr lang="en-US" b="0" i="0" dirty="0" err="1">
                <a:solidFill>
                  <a:srgbClr val="444444"/>
                </a:solidFill>
                <a:effectLst/>
                <a:latin typeface="Lucida Grande"/>
              </a:rPr>
              <a:t>etc</a:t>
            </a:r>
            <a:r>
              <a:rPr lang="en-US" b="0" i="0" dirty="0">
                <a:solidFill>
                  <a:srgbClr val="444444"/>
                </a:solidFill>
                <a:effectLst/>
                <a:latin typeface="Lucida Grande"/>
              </a:rPr>
              <a:t>, or even </a:t>
            </a:r>
            <a:r>
              <a:rPr lang="en-US" b="0" i="0" dirty="0" err="1">
                <a:solidFill>
                  <a:srgbClr val="444444"/>
                </a:solidFill>
                <a:effectLst/>
                <a:latin typeface="Lucida Grande"/>
              </a:rPr>
              <a:t>davinci</a:t>
            </a:r>
            <a:r>
              <a:rPr lang="en-US" b="0" i="0" dirty="0">
                <a:solidFill>
                  <a:srgbClr val="444444"/>
                </a:solidFill>
                <a:effectLst/>
                <a:latin typeface="Lucida Grande"/>
              </a:rPr>
              <a:t> for remote surgical operation. So what about remote palpation? As simple as it may sounds, it’s a very complicated process to model as there’s so many complicated interaction between the pose of the hand or the position of the patient etc.  The doctor then reads all these intricate information from the subtle difference on their fingertip.</a:t>
            </a:r>
          </a:p>
          <a:p>
            <a:endParaRPr lang="en-US" b="0" i="0" dirty="0">
              <a:solidFill>
                <a:srgbClr val="444444"/>
              </a:solidFill>
              <a:effectLst/>
              <a:latin typeface="Lucida Grande"/>
            </a:endParaRPr>
          </a:p>
          <a:p>
            <a:r>
              <a:rPr lang="en-US" b="0" i="0" dirty="0">
                <a:solidFill>
                  <a:srgbClr val="444444"/>
                </a:solidFill>
                <a:effectLst/>
                <a:latin typeface="Lucida Grande"/>
              </a:rPr>
              <a:t>We can start with a simple paradigm of remote palpation. ..</a:t>
            </a:r>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2</a:t>
            </a:fld>
            <a:endParaRPr lang="en-GB" altLang="en-US"/>
          </a:p>
        </p:txBody>
      </p:sp>
    </p:spTree>
    <p:extLst>
      <p:ext uri="{BB962C8B-B14F-4D97-AF65-F5344CB8AC3E}">
        <p14:creationId xmlns:p14="http://schemas.microsoft.com/office/powerpoint/2010/main" val="14954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u="sng" dirty="0"/>
              <a:t>HOWEVER, not much application is seen in the healthcare and will be the key to unlock the full potential of our remote palpation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Hazardous waste handling, autonomous driving, prosthetic limb </a:t>
            </a:r>
          </a:p>
          <a:p>
            <a:endParaRPr lang="en-GB" dirty="0"/>
          </a:p>
          <a:p>
            <a:r>
              <a:rPr lang="en-GB" dirty="0"/>
              <a:t>Widely used in fields such as h</a:t>
            </a:r>
            <a:r>
              <a:rPr lang="en-GB" sz="1200" dirty="0"/>
              <a:t>azardous waste handling, autonomous driving, prosthetic limb</a:t>
            </a:r>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3</a:t>
            </a:fld>
            <a:endParaRPr lang="en-GB" altLang="en-US"/>
          </a:p>
        </p:txBody>
      </p:sp>
    </p:spTree>
    <p:extLst>
      <p:ext uri="{BB962C8B-B14F-4D97-AF65-F5344CB8AC3E}">
        <p14:creationId xmlns:p14="http://schemas.microsoft.com/office/powerpoint/2010/main" val="373989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5</a:t>
            </a:fld>
            <a:endParaRPr lang="en-GB" altLang="en-US"/>
          </a:p>
        </p:txBody>
      </p:sp>
    </p:spTree>
    <p:extLst>
      <p:ext uri="{BB962C8B-B14F-4D97-AF65-F5344CB8AC3E}">
        <p14:creationId xmlns:p14="http://schemas.microsoft.com/office/powerpoint/2010/main" val="235726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8</a:t>
            </a:fld>
            <a:endParaRPr lang="en-GB" altLang="en-US"/>
          </a:p>
        </p:txBody>
      </p:sp>
    </p:spTree>
    <p:extLst>
      <p:ext uri="{BB962C8B-B14F-4D97-AF65-F5344CB8AC3E}">
        <p14:creationId xmlns:p14="http://schemas.microsoft.com/office/powerpoint/2010/main" val="386558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9</a:t>
            </a:fld>
            <a:endParaRPr lang="en-GB" altLang="en-US"/>
          </a:p>
        </p:txBody>
      </p:sp>
    </p:spTree>
    <p:extLst>
      <p:ext uri="{BB962C8B-B14F-4D97-AF65-F5344CB8AC3E}">
        <p14:creationId xmlns:p14="http://schemas.microsoft.com/office/powerpoint/2010/main" val="211593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10</a:t>
            </a:fld>
            <a:endParaRPr lang="en-GB" altLang="en-US"/>
          </a:p>
        </p:txBody>
      </p:sp>
    </p:spTree>
    <p:extLst>
      <p:ext uri="{BB962C8B-B14F-4D97-AF65-F5344CB8AC3E}">
        <p14:creationId xmlns:p14="http://schemas.microsoft.com/office/powerpoint/2010/main" val="162922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11</a:t>
            </a:fld>
            <a:endParaRPr lang="en-GB" altLang="en-US"/>
          </a:p>
        </p:txBody>
      </p:sp>
    </p:spTree>
    <p:extLst>
      <p:ext uri="{BB962C8B-B14F-4D97-AF65-F5344CB8AC3E}">
        <p14:creationId xmlns:p14="http://schemas.microsoft.com/office/powerpoint/2010/main" val="317311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A5AD2E-89E1-4370-8739-344D4E353C41}" type="slidenum">
              <a:rPr lang="en-GB" altLang="en-US" smtClean="0"/>
              <a:pPr/>
              <a:t>12</a:t>
            </a:fld>
            <a:endParaRPr lang="en-GB" altLang="en-US"/>
          </a:p>
        </p:txBody>
      </p:sp>
    </p:spTree>
    <p:extLst>
      <p:ext uri="{BB962C8B-B14F-4D97-AF65-F5344CB8AC3E}">
        <p14:creationId xmlns:p14="http://schemas.microsoft.com/office/powerpoint/2010/main" val="4231704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5625AB8A-B804-4C05-BD28-FB95C54EF652}"/>
              </a:ext>
            </a:extLst>
          </p:cNvPr>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4">
            <a:extLst>
              <a:ext uri="{FF2B5EF4-FFF2-40B4-BE49-F238E27FC236}">
                <a16:creationId xmlns:a16="http://schemas.microsoft.com/office/drawing/2014/main" id="{F7517D6D-681A-4295-9A0D-8CED85D1C217}"/>
              </a:ext>
            </a:extLst>
          </p:cNvPr>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altLang="en-US" noProof="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altLang="en-US" noProof="0"/>
              <a:t>Click to edit Master subtitle style</a:t>
            </a:r>
          </a:p>
        </p:txBody>
      </p:sp>
      <p:sp>
        <p:nvSpPr>
          <p:cNvPr id="6" name="Rectangle 10">
            <a:extLst>
              <a:ext uri="{FF2B5EF4-FFF2-40B4-BE49-F238E27FC236}">
                <a16:creationId xmlns:a16="http://schemas.microsoft.com/office/drawing/2014/main" id="{4E20DC7D-5229-49FD-AE0A-6709536DD943}"/>
              </a:ext>
            </a:extLst>
          </p:cNvPr>
          <p:cNvSpPr>
            <a:spLocks noGrp="1" noChangeArrowheads="1"/>
          </p:cNvSpPr>
          <p:nvPr>
            <p:ph type="sldNum" sz="quarter" idx="10"/>
          </p:nvPr>
        </p:nvSpPr>
        <p:spPr>
          <a:xfrm>
            <a:off x="7862888" y="6448425"/>
            <a:ext cx="900112" cy="179388"/>
          </a:xfrm>
        </p:spPr>
        <p:txBody>
          <a:bodyPr/>
          <a:lstStyle>
            <a:lvl1pPr>
              <a:defRPr>
                <a:solidFill>
                  <a:schemeClr val="tx1"/>
                </a:solidFill>
              </a:defRPr>
            </a:lvl1pPr>
          </a:lstStyle>
          <a:p>
            <a:fld id="{B97AC216-041A-44A4-B5AB-80C1521BAB14}" type="slidenum">
              <a:rPr lang="en-GB" altLang="en-US"/>
              <a:pPr/>
              <a:t>‹#›</a:t>
            </a:fld>
            <a:endParaRPr lang="en-GB" altLang="en-US"/>
          </a:p>
        </p:txBody>
      </p:sp>
    </p:spTree>
    <p:extLst>
      <p:ext uri="{BB962C8B-B14F-4D97-AF65-F5344CB8AC3E}">
        <p14:creationId xmlns:p14="http://schemas.microsoft.com/office/powerpoint/2010/main" val="408421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C73F3B9-EB4B-48B0-A499-3A6BEF8D4633}"/>
              </a:ext>
            </a:extLst>
          </p:cNvPr>
          <p:cNvSpPr>
            <a:spLocks noGrp="1" noChangeArrowheads="1"/>
          </p:cNvSpPr>
          <p:nvPr>
            <p:ph type="sldNum" sz="quarter" idx="10"/>
          </p:nvPr>
        </p:nvSpPr>
        <p:spPr>
          <a:ln/>
        </p:spPr>
        <p:txBody>
          <a:bodyPr/>
          <a:lstStyle>
            <a:lvl1pPr>
              <a:defRPr/>
            </a:lvl1pPr>
          </a:lstStyle>
          <a:p>
            <a:fld id="{0E00A4F9-908B-416C-9D26-7A92CE4F39D6}" type="slidenum">
              <a:rPr lang="en-GB" altLang="en-US"/>
              <a:pPr/>
              <a:t>‹#›</a:t>
            </a:fld>
            <a:endParaRPr lang="en-GB" altLang="en-US"/>
          </a:p>
        </p:txBody>
      </p:sp>
    </p:spTree>
    <p:extLst>
      <p:ext uri="{BB962C8B-B14F-4D97-AF65-F5344CB8AC3E}">
        <p14:creationId xmlns:p14="http://schemas.microsoft.com/office/powerpoint/2010/main" val="42092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0DF798D2-1C06-4475-BA0D-CA6FB90A27AA}"/>
              </a:ext>
            </a:extLst>
          </p:cNvPr>
          <p:cNvSpPr>
            <a:spLocks noGrp="1" noChangeArrowheads="1"/>
          </p:cNvSpPr>
          <p:nvPr>
            <p:ph type="sldNum" sz="quarter" idx="10"/>
          </p:nvPr>
        </p:nvSpPr>
        <p:spPr>
          <a:ln/>
        </p:spPr>
        <p:txBody>
          <a:bodyPr/>
          <a:lstStyle>
            <a:lvl1pPr>
              <a:defRPr/>
            </a:lvl1pPr>
          </a:lstStyle>
          <a:p>
            <a:fld id="{80954144-9285-4E94-97F5-BA7785277F49}" type="slidenum">
              <a:rPr lang="en-GB" altLang="en-US"/>
              <a:pPr/>
              <a:t>‹#›</a:t>
            </a:fld>
            <a:endParaRPr lang="en-GB" altLang="en-US"/>
          </a:p>
        </p:txBody>
      </p:sp>
    </p:spTree>
    <p:extLst>
      <p:ext uri="{BB962C8B-B14F-4D97-AF65-F5344CB8AC3E}">
        <p14:creationId xmlns:p14="http://schemas.microsoft.com/office/powerpoint/2010/main" val="37850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D9EA17AB-B8D2-4FBB-8F3A-3C36E1D9E0AE}"/>
              </a:ext>
            </a:extLst>
          </p:cNvPr>
          <p:cNvSpPr>
            <a:spLocks noGrp="1" noChangeArrowheads="1"/>
          </p:cNvSpPr>
          <p:nvPr>
            <p:ph type="sldNum" sz="quarter" idx="10"/>
          </p:nvPr>
        </p:nvSpPr>
        <p:spPr>
          <a:ln/>
        </p:spPr>
        <p:txBody>
          <a:bodyPr/>
          <a:lstStyle>
            <a:lvl1pPr>
              <a:defRPr/>
            </a:lvl1pPr>
          </a:lstStyle>
          <a:p>
            <a:fld id="{2A4D10C6-676A-42AD-AF0A-D202E481C773}" type="slidenum">
              <a:rPr lang="en-GB" altLang="en-US"/>
              <a:pPr/>
              <a:t>‹#›</a:t>
            </a:fld>
            <a:endParaRPr lang="en-GB" altLang="en-US"/>
          </a:p>
        </p:txBody>
      </p:sp>
    </p:spTree>
    <p:extLst>
      <p:ext uri="{BB962C8B-B14F-4D97-AF65-F5344CB8AC3E}">
        <p14:creationId xmlns:p14="http://schemas.microsoft.com/office/powerpoint/2010/main" val="234868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0FEBCDE6-F095-448E-A91C-5229FB1878E8}"/>
              </a:ext>
            </a:extLst>
          </p:cNvPr>
          <p:cNvSpPr>
            <a:spLocks noGrp="1" noChangeArrowheads="1"/>
          </p:cNvSpPr>
          <p:nvPr>
            <p:ph type="sldNum" sz="quarter" idx="10"/>
          </p:nvPr>
        </p:nvSpPr>
        <p:spPr>
          <a:ln/>
        </p:spPr>
        <p:txBody>
          <a:bodyPr/>
          <a:lstStyle>
            <a:lvl1pPr>
              <a:defRPr/>
            </a:lvl1pPr>
          </a:lstStyle>
          <a:p>
            <a:fld id="{BE9A6FEA-E865-43B0-9CBB-C1502FF683E7}" type="slidenum">
              <a:rPr lang="en-GB" altLang="en-US"/>
              <a:pPr/>
              <a:t>‹#›</a:t>
            </a:fld>
            <a:endParaRPr lang="en-GB" altLang="en-US"/>
          </a:p>
        </p:txBody>
      </p:sp>
    </p:spTree>
    <p:extLst>
      <p:ext uri="{BB962C8B-B14F-4D97-AF65-F5344CB8AC3E}">
        <p14:creationId xmlns:p14="http://schemas.microsoft.com/office/powerpoint/2010/main" val="122498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a:extLst>
              <a:ext uri="{FF2B5EF4-FFF2-40B4-BE49-F238E27FC236}">
                <a16:creationId xmlns:a16="http://schemas.microsoft.com/office/drawing/2014/main" id="{C78F397C-52FB-4AEF-A4BD-A1B4D8834BD2}"/>
              </a:ext>
            </a:extLst>
          </p:cNvPr>
          <p:cNvSpPr>
            <a:spLocks noGrp="1" noChangeArrowheads="1"/>
          </p:cNvSpPr>
          <p:nvPr>
            <p:ph type="sldNum" sz="quarter" idx="10"/>
          </p:nvPr>
        </p:nvSpPr>
        <p:spPr>
          <a:ln/>
        </p:spPr>
        <p:txBody>
          <a:bodyPr/>
          <a:lstStyle>
            <a:lvl1pPr>
              <a:defRPr/>
            </a:lvl1pPr>
          </a:lstStyle>
          <a:p>
            <a:fld id="{DF55023D-4CAB-4A05-9EE6-2A94DFF1D144}" type="slidenum">
              <a:rPr lang="en-GB" altLang="en-US"/>
              <a:pPr/>
              <a:t>‹#›</a:t>
            </a:fld>
            <a:endParaRPr lang="en-GB" altLang="en-US"/>
          </a:p>
        </p:txBody>
      </p:sp>
    </p:spTree>
    <p:extLst>
      <p:ext uri="{BB962C8B-B14F-4D97-AF65-F5344CB8AC3E}">
        <p14:creationId xmlns:p14="http://schemas.microsoft.com/office/powerpoint/2010/main" val="360538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7979B699-388C-4529-9C82-930F4C829832}"/>
              </a:ext>
            </a:extLst>
          </p:cNvPr>
          <p:cNvSpPr>
            <a:spLocks noGrp="1" noChangeArrowheads="1"/>
          </p:cNvSpPr>
          <p:nvPr>
            <p:ph type="sldNum" sz="quarter" idx="10"/>
          </p:nvPr>
        </p:nvSpPr>
        <p:spPr>
          <a:ln/>
        </p:spPr>
        <p:txBody>
          <a:bodyPr/>
          <a:lstStyle>
            <a:lvl1pPr>
              <a:defRPr/>
            </a:lvl1pPr>
          </a:lstStyle>
          <a:p>
            <a:fld id="{06ADC1E3-72DD-4285-A87B-2DFA9C60E3AA}" type="slidenum">
              <a:rPr lang="en-GB" altLang="en-US"/>
              <a:pPr/>
              <a:t>‹#›</a:t>
            </a:fld>
            <a:endParaRPr lang="en-GB" altLang="en-US"/>
          </a:p>
        </p:txBody>
      </p:sp>
    </p:spTree>
    <p:extLst>
      <p:ext uri="{BB962C8B-B14F-4D97-AF65-F5344CB8AC3E}">
        <p14:creationId xmlns:p14="http://schemas.microsoft.com/office/powerpoint/2010/main" val="119494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a:extLst>
              <a:ext uri="{FF2B5EF4-FFF2-40B4-BE49-F238E27FC236}">
                <a16:creationId xmlns:a16="http://schemas.microsoft.com/office/drawing/2014/main" id="{82D588D0-AD0E-4314-A631-95E18A584F58}"/>
              </a:ext>
            </a:extLst>
          </p:cNvPr>
          <p:cNvSpPr>
            <a:spLocks noGrp="1" noChangeArrowheads="1"/>
          </p:cNvSpPr>
          <p:nvPr>
            <p:ph type="sldNum" sz="quarter" idx="10"/>
          </p:nvPr>
        </p:nvSpPr>
        <p:spPr>
          <a:ln/>
        </p:spPr>
        <p:txBody>
          <a:bodyPr/>
          <a:lstStyle>
            <a:lvl1pPr>
              <a:defRPr/>
            </a:lvl1pPr>
          </a:lstStyle>
          <a:p>
            <a:fld id="{3F22CD49-8928-488B-B09F-6730EA983BEA}" type="slidenum">
              <a:rPr lang="en-GB" altLang="en-US"/>
              <a:pPr/>
              <a:t>‹#›</a:t>
            </a:fld>
            <a:endParaRPr lang="en-GB" altLang="en-US"/>
          </a:p>
        </p:txBody>
      </p:sp>
    </p:spTree>
    <p:extLst>
      <p:ext uri="{BB962C8B-B14F-4D97-AF65-F5344CB8AC3E}">
        <p14:creationId xmlns:p14="http://schemas.microsoft.com/office/powerpoint/2010/main" val="10330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35B7FC8-0946-454B-B375-D7BE6401A6E8}"/>
              </a:ext>
            </a:extLst>
          </p:cNvPr>
          <p:cNvSpPr>
            <a:spLocks noGrp="1" noChangeArrowheads="1"/>
          </p:cNvSpPr>
          <p:nvPr>
            <p:ph type="sldNum" sz="quarter" idx="10"/>
          </p:nvPr>
        </p:nvSpPr>
        <p:spPr>
          <a:ln/>
        </p:spPr>
        <p:txBody>
          <a:bodyPr/>
          <a:lstStyle>
            <a:lvl1pPr>
              <a:defRPr/>
            </a:lvl1pPr>
          </a:lstStyle>
          <a:p>
            <a:fld id="{0C66430D-5D7F-4DC0-A9CE-56B173CE581F}" type="slidenum">
              <a:rPr lang="en-GB" altLang="en-US"/>
              <a:pPr/>
              <a:t>‹#›</a:t>
            </a:fld>
            <a:endParaRPr lang="en-GB" altLang="en-US"/>
          </a:p>
        </p:txBody>
      </p:sp>
    </p:spTree>
    <p:extLst>
      <p:ext uri="{BB962C8B-B14F-4D97-AF65-F5344CB8AC3E}">
        <p14:creationId xmlns:p14="http://schemas.microsoft.com/office/powerpoint/2010/main" val="243076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AF1A47D0-EF0C-45FF-A0CB-86F80988FD1C}"/>
              </a:ext>
            </a:extLst>
          </p:cNvPr>
          <p:cNvSpPr>
            <a:spLocks noGrp="1" noChangeArrowheads="1"/>
          </p:cNvSpPr>
          <p:nvPr>
            <p:ph type="sldNum" sz="quarter" idx="10"/>
          </p:nvPr>
        </p:nvSpPr>
        <p:spPr>
          <a:ln/>
        </p:spPr>
        <p:txBody>
          <a:bodyPr/>
          <a:lstStyle>
            <a:lvl1pPr>
              <a:defRPr/>
            </a:lvl1pPr>
          </a:lstStyle>
          <a:p>
            <a:fld id="{FD3112A3-5F43-48B3-9919-6C69ADA7D71A}" type="slidenum">
              <a:rPr lang="en-GB" altLang="en-US"/>
              <a:pPr/>
              <a:t>‹#›</a:t>
            </a:fld>
            <a:endParaRPr lang="en-GB" altLang="en-US"/>
          </a:p>
        </p:txBody>
      </p:sp>
    </p:spTree>
    <p:extLst>
      <p:ext uri="{BB962C8B-B14F-4D97-AF65-F5344CB8AC3E}">
        <p14:creationId xmlns:p14="http://schemas.microsoft.com/office/powerpoint/2010/main" val="119482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39648E4-5F4D-41DA-86F5-AE988A7C1293}"/>
              </a:ext>
            </a:extLst>
          </p:cNvPr>
          <p:cNvSpPr>
            <a:spLocks noGrp="1" noChangeArrowheads="1"/>
          </p:cNvSpPr>
          <p:nvPr>
            <p:ph type="sldNum" sz="quarter" idx="10"/>
          </p:nvPr>
        </p:nvSpPr>
        <p:spPr>
          <a:ln/>
        </p:spPr>
        <p:txBody>
          <a:bodyPr/>
          <a:lstStyle>
            <a:lvl1pPr>
              <a:defRPr/>
            </a:lvl1pPr>
          </a:lstStyle>
          <a:p>
            <a:fld id="{0879EC82-3A38-42F8-B20F-C4BA196B4427}" type="slidenum">
              <a:rPr lang="en-GB" altLang="en-US"/>
              <a:pPr/>
              <a:t>‹#›</a:t>
            </a:fld>
            <a:endParaRPr lang="en-GB" altLang="en-US"/>
          </a:p>
        </p:txBody>
      </p:sp>
    </p:spTree>
    <p:extLst>
      <p:ext uri="{BB962C8B-B14F-4D97-AF65-F5344CB8AC3E}">
        <p14:creationId xmlns:p14="http://schemas.microsoft.com/office/powerpoint/2010/main" val="414436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9B15AB-FD17-404F-A74B-EB6D08463C50}"/>
              </a:ext>
            </a:extLst>
          </p:cNvPr>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45F34970-0ED4-41B5-B528-16141A7588CE}"/>
              </a:ext>
            </a:extLst>
          </p:cNvPr>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30" name="Rectangle 6">
            <a:extLst>
              <a:ext uri="{FF2B5EF4-FFF2-40B4-BE49-F238E27FC236}">
                <a16:creationId xmlns:a16="http://schemas.microsoft.com/office/drawing/2014/main" id="{F1DE82EC-9569-4E10-B1A0-0F2A2411A1CB}"/>
              </a:ext>
            </a:extLst>
          </p:cNvPr>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fld id="{4CF5641A-EC8F-47E8-B385-FEB744445A42}"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3.mp4"/><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7415F0D-5CE4-4FEC-AEE3-DA8FE2AE2C8F}"/>
              </a:ext>
            </a:extLst>
          </p:cNvPr>
          <p:cNvSpPr>
            <a:spLocks noGrp="1" noChangeArrowheads="1"/>
          </p:cNvSpPr>
          <p:nvPr>
            <p:ph type="ctrTitle"/>
          </p:nvPr>
        </p:nvSpPr>
        <p:spPr/>
        <p:txBody>
          <a:bodyPr/>
          <a:lstStyle/>
          <a:p>
            <a:pPr eaLnBrk="1" hangingPunct="1"/>
            <a:r>
              <a:rPr lang="en-US" altLang="zh-CN" sz="3600" dirty="0">
                <a:latin typeface="+mj-lt"/>
              </a:rPr>
              <a:t>Visual and tactile based shared control for remote palpation</a:t>
            </a:r>
            <a:br>
              <a:rPr lang="zh-CN" altLang="en-US" sz="3600" dirty="0">
                <a:latin typeface="+mj-lt"/>
              </a:rPr>
            </a:br>
            <a:endParaRPr lang="en-US" altLang="en-US" dirty="0"/>
          </a:p>
        </p:txBody>
      </p:sp>
      <p:sp>
        <p:nvSpPr>
          <p:cNvPr id="3075" name="Rectangle 3">
            <a:extLst>
              <a:ext uri="{FF2B5EF4-FFF2-40B4-BE49-F238E27FC236}">
                <a16:creationId xmlns:a16="http://schemas.microsoft.com/office/drawing/2014/main" id="{FC013F40-5340-492C-ABA7-CB05D29489E8}"/>
              </a:ext>
            </a:extLst>
          </p:cNvPr>
          <p:cNvSpPr>
            <a:spLocks noGrp="1" noChangeArrowheads="1"/>
          </p:cNvSpPr>
          <p:nvPr>
            <p:ph type="subTitle" idx="1"/>
          </p:nvPr>
        </p:nvSpPr>
        <p:spPr>
          <a:xfrm>
            <a:off x="384175" y="4149080"/>
            <a:ext cx="8374063" cy="539750"/>
          </a:xfrm>
        </p:spPr>
        <p:txBody>
          <a:bodyPr/>
          <a:lstStyle/>
          <a:p>
            <a:r>
              <a:rPr lang="en-US" sz="1800" dirty="0"/>
              <a:t>Jingwen Zhao</a:t>
            </a:r>
          </a:p>
          <a:p>
            <a:r>
              <a:rPr lang="en-US" sz="1800" dirty="0"/>
              <a:t>Supervisor: Fumiya Iida, Leone </a:t>
            </a:r>
            <a:r>
              <a:rPr lang="en-US" sz="1800" dirty="0" err="1"/>
              <a:t>Costi</a:t>
            </a:r>
            <a:endParaRPr lang="en-US" sz="1800" dirty="0"/>
          </a:p>
          <a:p>
            <a:pPr eaLnBrk="1" hangingPunct="1"/>
            <a:endParaRPr lang="en-US" altLang="en-US" dirty="0"/>
          </a:p>
        </p:txBody>
      </p:sp>
      <p:sp>
        <p:nvSpPr>
          <p:cNvPr id="3076" name="Rectangle 4">
            <a:extLst>
              <a:ext uri="{FF2B5EF4-FFF2-40B4-BE49-F238E27FC236}">
                <a16:creationId xmlns:a16="http://schemas.microsoft.com/office/drawing/2014/main" id="{B13D353B-4EE6-45FB-850E-FA83841DBAC4}"/>
              </a:ext>
            </a:extLst>
          </p:cNvPr>
          <p:cNvSpPr>
            <a:spLocks noChangeArrowheads="1"/>
          </p:cNvSpPr>
          <p:nvPr/>
        </p:nvSpPr>
        <p:spPr bwMode="auto">
          <a:xfrm>
            <a:off x="384175" y="5548313"/>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b="1" dirty="0">
                <a:solidFill>
                  <a:schemeClr val="tx2"/>
                </a:solidFill>
              </a:rPr>
              <a:t>Bio-Inspired Robotics Laboratory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dirty="0"/>
              <a:t>Overall result</a:t>
            </a:r>
          </a:p>
        </p:txBody>
      </p:sp>
      <p:pic>
        <p:nvPicPr>
          <p:cNvPr id="10" name="Picture 9">
            <a:extLst>
              <a:ext uri="{FF2B5EF4-FFF2-40B4-BE49-F238E27FC236}">
                <a16:creationId xmlns:a16="http://schemas.microsoft.com/office/drawing/2014/main" id="{2DE968B3-0257-94F0-6DFC-F0035FA8F53F}"/>
              </a:ext>
            </a:extLst>
          </p:cNvPr>
          <p:cNvPicPr>
            <a:picLocks noChangeAspect="1"/>
          </p:cNvPicPr>
          <p:nvPr/>
        </p:nvPicPr>
        <p:blipFill>
          <a:blip r:embed="rId3"/>
          <a:stretch>
            <a:fillRect/>
          </a:stretch>
        </p:blipFill>
        <p:spPr>
          <a:xfrm>
            <a:off x="4240639" y="1898890"/>
            <a:ext cx="2117156" cy="3489718"/>
          </a:xfrm>
          <a:prstGeom prst="rect">
            <a:avLst/>
          </a:prstGeom>
        </p:spPr>
      </p:pic>
      <p:pic>
        <p:nvPicPr>
          <p:cNvPr id="12" name="Picture 11">
            <a:extLst>
              <a:ext uri="{FF2B5EF4-FFF2-40B4-BE49-F238E27FC236}">
                <a16:creationId xmlns:a16="http://schemas.microsoft.com/office/drawing/2014/main" id="{F8B900CF-D827-90D2-4414-5BB3F41A4226}"/>
              </a:ext>
            </a:extLst>
          </p:cNvPr>
          <p:cNvPicPr>
            <a:picLocks noChangeAspect="1"/>
          </p:cNvPicPr>
          <p:nvPr/>
        </p:nvPicPr>
        <p:blipFill rotWithShape="1">
          <a:blip r:embed="rId4"/>
          <a:srcRect l="38248" t="2506"/>
          <a:stretch/>
        </p:blipFill>
        <p:spPr>
          <a:xfrm>
            <a:off x="6469205" y="1880948"/>
            <a:ext cx="2498428" cy="3489718"/>
          </a:xfrm>
          <a:prstGeom prst="rect">
            <a:avLst/>
          </a:prstGeom>
        </p:spPr>
      </p:pic>
      <p:pic>
        <p:nvPicPr>
          <p:cNvPr id="4" name="Picture 3">
            <a:extLst>
              <a:ext uri="{FF2B5EF4-FFF2-40B4-BE49-F238E27FC236}">
                <a16:creationId xmlns:a16="http://schemas.microsoft.com/office/drawing/2014/main" id="{BE1F5CAA-0DB9-E914-A867-89DCBA1C48B4}"/>
              </a:ext>
            </a:extLst>
          </p:cNvPr>
          <p:cNvPicPr>
            <a:picLocks noChangeAspect="1"/>
          </p:cNvPicPr>
          <p:nvPr/>
        </p:nvPicPr>
        <p:blipFill>
          <a:blip r:embed="rId5"/>
          <a:stretch>
            <a:fillRect/>
          </a:stretch>
        </p:blipFill>
        <p:spPr>
          <a:xfrm>
            <a:off x="179512" y="1883498"/>
            <a:ext cx="4023507" cy="3489718"/>
          </a:xfrm>
          <a:prstGeom prst="rect">
            <a:avLst/>
          </a:prstGeom>
        </p:spPr>
      </p:pic>
    </p:spTree>
    <p:extLst>
      <p:ext uri="{BB962C8B-B14F-4D97-AF65-F5344CB8AC3E}">
        <p14:creationId xmlns:p14="http://schemas.microsoft.com/office/powerpoint/2010/main" val="130137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dirty="0"/>
              <a:t>Participant ranking</a:t>
            </a:r>
          </a:p>
        </p:txBody>
      </p:sp>
      <p:pic>
        <p:nvPicPr>
          <p:cNvPr id="5" name="Picture 4">
            <a:extLst>
              <a:ext uri="{FF2B5EF4-FFF2-40B4-BE49-F238E27FC236}">
                <a16:creationId xmlns:a16="http://schemas.microsoft.com/office/drawing/2014/main" id="{51559A24-7BB1-A2C9-65F0-D2D8E30E2E44}"/>
              </a:ext>
            </a:extLst>
          </p:cNvPr>
          <p:cNvPicPr>
            <a:picLocks noChangeAspect="1"/>
          </p:cNvPicPr>
          <p:nvPr/>
        </p:nvPicPr>
        <p:blipFill>
          <a:blip r:embed="rId3"/>
          <a:stretch>
            <a:fillRect/>
          </a:stretch>
        </p:blipFill>
        <p:spPr>
          <a:xfrm>
            <a:off x="2267745" y="1340768"/>
            <a:ext cx="5112567" cy="4868020"/>
          </a:xfrm>
          <a:prstGeom prst="rect">
            <a:avLst/>
          </a:prstGeom>
        </p:spPr>
      </p:pic>
    </p:spTree>
    <p:extLst>
      <p:ext uri="{BB962C8B-B14F-4D97-AF65-F5344CB8AC3E}">
        <p14:creationId xmlns:p14="http://schemas.microsoft.com/office/powerpoint/2010/main" val="177481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a:t>Learning curve</a:t>
            </a:r>
            <a:endParaRPr lang="en-GB" dirty="0"/>
          </a:p>
        </p:txBody>
      </p:sp>
      <p:pic>
        <p:nvPicPr>
          <p:cNvPr id="11" name="Picture 10">
            <a:extLst>
              <a:ext uri="{FF2B5EF4-FFF2-40B4-BE49-F238E27FC236}">
                <a16:creationId xmlns:a16="http://schemas.microsoft.com/office/drawing/2014/main" id="{51FCC867-E2BA-EAE8-427D-8212024632C0}"/>
              </a:ext>
            </a:extLst>
          </p:cNvPr>
          <p:cNvPicPr>
            <a:picLocks noChangeAspect="1"/>
          </p:cNvPicPr>
          <p:nvPr/>
        </p:nvPicPr>
        <p:blipFill>
          <a:blip r:embed="rId3"/>
          <a:stretch>
            <a:fillRect/>
          </a:stretch>
        </p:blipFill>
        <p:spPr>
          <a:xfrm>
            <a:off x="114611" y="2335523"/>
            <a:ext cx="4449941" cy="2678468"/>
          </a:xfrm>
          <a:prstGeom prst="rect">
            <a:avLst/>
          </a:prstGeom>
        </p:spPr>
      </p:pic>
      <p:pic>
        <p:nvPicPr>
          <p:cNvPr id="13" name="Picture 12">
            <a:extLst>
              <a:ext uri="{FF2B5EF4-FFF2-40B4-BE49-F238E27FC236}">
                <a16:creationId xmlns:a16="http://schemas.microsoft.com/office/drawing/2014/main" id="{B7F60DA8-CF73-8DA0-7DBA-3838235CA072}"/>
              </a:ext>
            </a:extLst>
          </p:cNvPr>
          <p:cNvPicPr>
            <a:picLocks noChangeAspect="1"/>
          </p:cNvPicPr>
          <p:nvPr/>
        </p:nvPicPr>
        <p:blipFill>
          <a:blip r:embed="rId4"/>
          <a:stretch>
            <a:fillRect/>
          </a:stretch>
        </p:blipFill>
        <p:spPr>
          <a:xfrm>
            <a:off x="4607513" y="2349695"/>
            <a:ext cx="4464113" cy="2664296"/>
          </a:xfrm>
          <a:prstGeom prst="rect">
            <a:avLst/>
          </a:prstGeom>
        </p:spPr>
      </p:pic>
    </p:spTree>
    <p:extLst>
      <p:ext uri="{BB962C8B-B14F-4D97-AF65-F5344CB8AC3E}">
        <p14:creationId xmlns:p14="http://schemas.microsoft.com/office/powerpoint/2010/main" val="1925985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DC82-F98B-6E7D-4A90-2F760DCD3FF7}"/>
              </a:ext>
            </a:extLst>
          </p:cNvPr>
          <p:cNvSpPr>
            <a:spLocks noGrp="1"/>
          </p:cNvSpPr>
          <p:nvPr>
            <p:ph type="title"/>
          </p:nvPr>
        </p:nvSpPr>
        <p:spPr/>
        <p:txBody>
          <a:bodyPr/>
          <a:lstStyle/>
          <a:p>
            <a:endParaRPr lang="en-GB" dirty="0"/>
          </a:p>
        </p:txBody>
      </p:sp>
      <p:sp>
        <p:nvSpPr>
          <p:cNvPr id="4" name="TextBox 3">
            <a:extLst>
              <a:ext uri="{FF2B5EF4-FFF2-40B4-BE49-F238E27FC236}">
                <a16:creationId xmlns:a16="http://schemas.microsoft.com/office/drawing/2014/main" id="{236F1226-EF9A-9B98-9521-E9063FAB8C79}"/>
              </a:ext>
            </a:extLst>
          </p:cNvPr>
          <p:cNvSpPr txBox="1"/>
          <p:nvPr/>
        </p:nvSpPr>
        <p:spPr>
          <a:xfrm>
            <a:off x="2699792" y="3013501"/>
            <a:ext cx="3312368" cy="830997"/>
          </a:xfrm>
          <a:prstGeom prst="rect">
            <a:avLst/>
          </a:prstGeom>
          <a:noFill/>
        </p:spPr>
        <p:txBody>
          <a:bodyPr wrap="square" rtlCol="0">
            <a:spAutoFit/>
          </a:bodyPr>
          <a:lstStyle/>
          <a:p>
            <a:pPr algn="ctr"/>
            <a:r>
              <a:rPr lang="en-GB" sz="4800" dirty="0"/>
              <a:t>Next step?</a:t>
            </a:r>
          </a:p>
        </p:txBody>
      </p:sp>
    </p:spTree>
    <p:extLst>
      <p:ext uri="{BB962C8B-B14F-4D97-AF65-F5344CB8AC3E}">
        <p14:creationId xmlns:p14="http://schemas.microsoft.com/office/powerpoint/2010/main" val="248777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BB2DE326-59F2-4945-9535-0AF48B41A394}"/>
              </a:ext>
            </a:extLst>
          </p:cNvPr>
          <p:cNvSpPr>
            <a:spLocks noGrp="1" noChangeArrowheads="1"/>
          </p:cNvSpPr>
          <p:nvPr>
            <p:ph type="title"/>
          </p:nvPr>
        </p:nvSpPr>
        <p:spPr/>
        <p:txBody>
          <a:bodyPr/>
          <a:lstStyle/>
          <a:p>
            <a:pPr eaLnBrk="1" hangingPunct="1"/>
            <a:r>
              <a:rPr lang="en-US" altLang="en-US" dirty="0"/>
              <a:t>Palpation &amp; remote palpation</a:t>
            </a:r>
          </a:p>
        </p:txBody>
      </p:sp>
      <p:sp>
        <p:nvSpPr>
          <p:cNvPr id="4099" name="Rectangle 5">
            <a:extLst>
              <a:ext uri="{FF2B5EF4-FFF2-40B4-BE49-F238E27FC236}">
                <a16:creationId xmlns:a16="http://schemas.microsoft.com/office/drawing/2014/main" id="{A869C384-EAEC-447D-BE1A-AEAD569499E4}"/>
              </a:ext>
            </a:extLst>
          </p:cNvPr>
          <p:cNvSpPr>
            <a:spLocks noGrp="1" noChangeArrowheads="1"/>
          </p:cNvSpPr>
          <p:nvPr>
            <p:ph type="body" idx="1"/>
          </p:nvPr>
        </p:nvSpPr>
        <p:spPr/>
        <p:txBody>
          <a:bodyPr/>
          <a:lstStyle/>
          <a:p>
            <a:pPr eaLnBrk="1" hangingPunct="1"/>
            <a:endParaRPr lang="en-US" altLang="en-US" dirty="0"/>
          </a:p>
        </p:txBody>
      </p:sp>
      <p:pic>
        <p:nvPicPr>
          <p:cNvPr id="1030" name="Picture 6" descr="Palpation in the objective examination: what is it and what is it for?">
            <a:extLst>
              <a:ext uri="{FF2B5EF4-FFF2-40B4-BE49-F238E27FC236}">
                <a16:creationId xmlns:a16="http://schemas.microsoft.com/office/drawing/2014/main" id="{E662DA56-B4C6-99D9-B745-FE4576956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916832"/>
            <a:ext cx="4886081" cy="32573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0FB483B-E66B-50B7-73AF-25E86426378E}"/>
              </a:ext>
            </a:extLst>
          </p:cNvPr>
          <p:cNvGrpSpPr/>
          <p:nvPr/>
        </p:nvGrpSpPr>
        <p:grpSpPr>
          <a:xfrm>
            <a:off x="201580" y="1412776"/>
            <a:ext cx="8846490" cy="4264457"/>
            <a:chOff x="201580" y="1412776"/>
            <a:chExt cx="8846490" cy="4264457"/>
          </a:xfrm>
        </p:grpSpPr>
        <p:pic>
          <p:nvPicPr>
            <p:cNvPr id="9" name="Picture 8" descr="Diagram&#10;&#10;Description automatically generated">
              <a:extLst>
                <a:ext uri="{FF2B5EF4-FFF2-40B4-BE49-F238E27FC236}">
                  <a16:creationId xmlns:a16="http://schemas.microsoft.com/office/drawing/2014/main" id="{5CD83B9E-4B91-1387-B1B8-028C7BF3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44" y="2041006"/>
              <a:ext cx="8783526" cy="2972170"/>
            </a:xfrm>
            <a:prstGeom prst="rect">
              <a:avLst/>
            </a:prstGeom>
          </p:spPr>
        </p:pic>
        <p:sp>
          <p:nvSpPr>
            <p:cNvPr id="11" name="Rectangle 10">
              <a:extLst>
                <a:ext uri="{FF2B5EF4-FFF2-40B4-BE49-F238E27FC236}">
                  <a16:creationId xmlns:a16="http://schemas.microsoft.com/office/drawing/2014/main" id="{1C200414-9677-4139-6727-4C0F71EC7304}"/>
                </a:ext>
              </a:extLst>
            </p:cNvPr>
            <p:cNvSpPr/>
            <p:nvPr/>
          </p:nvSpPr>
          <p:spPr>
            <a:xfrm>
              <a:off x="384175" y="1412776"/>
              <a:ext cx="8663895"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90CF860-7888-0563-9777-EB343519DBD9}"/>
                </a:ext>
              </a:extLst>
            </p:cNvPr>
            <p:cNvSpPr/>
            <p:nvPr/>
          </p:nvSpPr>
          <p:spPr>
            <a:xfrm>
              <a:off x="201580" y="4957153"/>
              <a:ext cx="8663895"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F402-E96F-A554-091C-CF8C975F1257}"/>
              </a:ext>
            </a:extLst>
          </p:cNvPr>
          <p:cNvSpPr>
            <a:spLocks noGrp="1"/>
          </p:cNvSpPr>
          <p:nvPr>
            <p:ph type="title"/>
          </p:nvPr>
        </p:nvSpPr>
        <p:spPr/>
        <p:txBody>
          <a:bodyPr/>
          <a:lstStyle/>
          <a:p>
            <a:r>
              <a:rPr lang="en-GB" dirty="0"/>
              <a:t>Shared control</a:t>
            </a:r>
          </a:p>
        </p:txBody>
      </p:sp>
      <p:sp>
        <p:nvSpPr>
          <p:cNvPr id="8" name="TextBox 7">
            <a:extLst>
              <a:ext uri="{FF2B5EF4-FFF2-40B4-BE49-F238E27FC236}">
                <a16:creationId xmlns:a16="http://schemas.microsoft.com/office/drawing/2014/main" id="{62397480-0057-3889-E7CC-71D2D8846C43}"/>
              </a:ext>
            </a:extLst>
          </p:cNvPr>
          <p:cNvSpPr txBox="1"/>
          <p:nvPr/>
        </p:nvSpPr>
        <p:spPr>
          <a:xfrm>
            <a:off x="4067944" y="1556792"/>
            <a:ext cx="4320480" cy="4955203"/>
          </a:xfrm>
          <a:prstGeom prst="rect">
            <a:avLst/>
          </a:prstGeom>
          <a:noFill/>
        </p:spPr>
        <p:txBody>
          <a:bodyPr wrap="square" rtlCol="0">
            <a:spAutoFit/>
          </a:bodyPr>
          <a:lstStyle/>
          <a:p>
            <a:r>
              <a:rPr lang="en-GB" sz="2000" dirty="0"/>
              <a:t>Problem: </a:t>
            </a:r>
          </a:p>
          <a:p>
            <a:pPr marL="342900" indent="-342900">
              <a:buFont typeface="Arial" panose="020B0604020202020204" pitchFamily="34" charset="0"/>
              <a:buChar char="•"/>
            </a:pPr>
            <a:r>
              <a:rPr lang="en-GB" dirty="0"/>
              <a:t>Capable of dextrous task but difficult to control</a:t>
            </a:r>
            <a:endParaRPr lang="en-GB" sz="2000" dirty="0"/>
          </a:p>
          <a:p>
            <a:endParaRPr lang="en-GB" sz="2000" dirty="0"/>
          </a:p>
          <a:p>
            <a:r>
              <a:rPr lang="en-GB" sz="2000" dirty="0"/>
              <a:t>Solution: Shared Control</a:t>
            </a:r>
          </a:p>
          <a:p>
            <a:pPr marL="285750" indent="-285750">
              <a:buFont typeface="Arial" panose="020B0604020202020204" pitchFamily="34" charset="0"/>
              <a:buChar char="•"/>
            </a:pPr>
            <a:r>
              <a:rPr lang="en-GB" dirty="0"/>
              <a:t>Let the robot perform what the doctor </a:t>
            </a:r>
            <a:r>
              <a:rPr lang="en-GB" i="1" dirty="0"/>
              <a:t>WANT</a:t>
            </a:r>
            <a:r>
              <a:rPr lang="en-GB" dirty="0"/>
              <a:t> to perform</a:t>
            </a:r>
          </a:p>
          <a:p>
            <a:pPr marL="285750" indent="-285750">
              <a:buFont typeface="Arial" panose="020B0604020202020204" pitchFamily="34" charset="0"/>
              <a:buChar char="•"/>
            </a:pPr>
            <a:r>
              <a:rPr lang="en-GB" dirty="0"/>
              <a:t>Handle rotational movement automatically</a:t>
            </a:r>
          </a:p>
          <a:p>
            <a:pPr marL="285750" indent="-285750">
              <a:buFont typeface="Arial" panose="020B0604020202020204" pitchFamily="34" charset="0"/>
              <a:buChar char="•"/>
            </a:pPr>
            <a:endParaRPr lang="en-GB" dirty="0"/>
          </a:p>
          <a:p>
            <a:r>
              <a:rPr lang="en-GB" sz="2000" dirty="0"/>
              <a:t>Target</a:t>
            </a:r>
            <a:r>
              <a:rPr lang="en-GB" dirty="0"/>
              <a:t>: </a:t>
            </a:r>
          </a:p>
          <a:p>
            <a:pPr marL="285750" indent="-285750">
              <a:buFont typeface="Arial" panose="020B0604020202020204" pitchFamily="34" charset="0"/>
              <a:buChar char="•"/>
            </a:pPr>
            <a:r>
              <a:rPr lang="en-GB" dirty="0"/>
              <a:t>Enable user to perform complex palpation task with faster speed, higher accuracy and make better decisions</a:t>
            </a:r>
            <a:endParaRPr lang="en-GB" sz="18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1" name="robotic arm">
            <a:hlinkClick r:id="" action="ppaction://media"/>
            <a:extLst>
              <a:ext uri="{FF2B5EF4-FFF2-40B4-BE49-F238E27FC236}">
                <a16:creationId xmlns:a16="http://schemas.microsoft.com/office/drawing/2014/main" id="{D13A10CB-8C01-E99F-A15C-41AB22B1E6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643" b="12133"/>
          <a:stretch/>
        </p:blipFill>
        <p:spPr>
          <a:xfrm>
            <a:off x="467544" y="1484784"/>
            <a:ext cx="3179713" cy="4491867"/>
          </a:xfrm>
          <a:prstGeom prst="rect">
            <a:avLst/>
          </a:prstGeom>
        </p:spPr>
      </p:pic>
    </p:spTree>
    <p:extLst>
      <p:ext uri="{BB962C8B-B14F-4D97-AF65-F5344CB8AC3E}">
        <p14:creationId xmlns:p14="http://schemas.microsoft.com/office/powerpoint/2010/main" val="21841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904D-FED0-7EDC-74FD-949217B05529}"/>
              </a:ext>
            </a:extLst>
          </p:cNvPr>
          <p:cNvSpPr>
            <a:spLocks noGrp="1"/>
          </p:cNvSpPr>
          <p:nvPr>
            <p:ph type="title"/>
          </p:nvPr>
        </p:nvSpPr>
        <p:spPr/>
        <p:txBody>
          <a:bodyPr/>
          <a:lstStyle/>
          <a:p>
            <a:r>
              <a:rPr lang="en-GB"/>
              <a:t>Shared control system paradigm </a:t>
            </a:r>
            <a:endParaRPr lang="en-GB" dirty="0"/>
          </a:p>
        </p:txBody>
      </p:sp>
      <p:pic>
        <p:nvPicPr>
          <p:cNvPr id="9" name="Picture 8">
            <a:extLst>
              <a:ext uri="{FF2B5EF4-FFF2-40B4-BE49-F238E27FC236}">
                <a16:creationId xmlns:a16="http://schemas.microsoft.com/office/drawing/2014/main" id="{B0AA69FE-83BB-42AB-A01C-E032A769919F}"/>
              </a:ext>
            </a:extLst>
          </p:cNvPr>
          <p:cNvPicPr>
            <a:picLocks noChangeAspect="1"/>
          </p:cNvPicPr>
          <p:nvPr/>
        </p:nvPicPr>
        <p:blipFill>
          <a:blip r:embed="rId2"/>
          <a:stretch>
            <a:fillRect/>
          </a:stretch>
        </p:blipFill>
        <p:spPr>
          <a:xfrm>
            <a:off x="125760" y="1700808"/>
            <a:ext cx="8892480" cy="3737420"/>
          </a:xfrm>
          <a:prstGeom prst="rect">
            <a:avLst/>
          </a:prstGeom>
        </p:spPr>
      </p:pic>
    </p:spTree>
    <p:extLst>
      <p:ext uri="{BB962C8B-B14F-4D97-AF65-F5344CB8AC3E}">
        <p14:creationId xmlns:p14="http://schemas.microsoft.com/office/powerpoint/2010/main" val="111444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322D-0661-4F16-92C2-CD4BA6A945D9}"/>
              </a:ext>
            </a:extLst>
          </p:cNvPr>
          <p:cNvSpPr>
            <a:spLocks noGrp="1"/>
          </p:cNvSpPr>
          <p:nvPr>
            <p:ph type="title"/>
          </p:nvPr>
        </p:nvSpPr>
        <p:spPr/>
        <p:txBody>
          <a:bodyPr/>
          <a:lstStyle/>
          <a:p>
            <a:r>
              <a:rPr lang="en-GB" dirty="0"/>
              <a:t>Surface reconstruction</a:t>
            </a:r>
          </a:p>
        </p:txBody>
      </p:sp>
      <p:sp>
        <p:nvSpPr>
          <p:cNvPr id="3" name="Content Placeholder 2">
            <a:extLst>
              <a:ext uri="{FF2B5EF4-FFF2-40B4-BE49-F238E27FC236}">
                <a16:creationId xmlns:a16="http://schemas.microsoft.com/office/drawing/2014/main" id="{68FB743F-5274-EC42-D898-B08D5BDD90F7}"/>
              </a:ext>
            </a:extLst>
          </p:cNvPr>
          <p:cNvSpPr>
            <a:spLocks noGrp="1"/>
          </p:cNvSpPr>
          <p:nvPr>
            <p:ph idx="1"/>
          </p:nvPr>
        </p:nvSpPr>
        <p:spPr>
          <a:xfrm>
            <a:off x="185185" y="1742612"/>
            <a:ext cx="8374063" cy="4067175"/>
          </a:xfrm>
        </p:spPr>
        <p:txBody>
          <a:bodyPr/>
          <a:lstStyle/>
          <a:p>
            <a:r>
              <a:rPr lang="en-GB" sz="2000" dirty="0"/>
              <a:t>Reconstruction with abdominal phantom on mannequin</a:t>
            </a:r>
          </a:p>
          <a:p>
            <a:endParaRPr lang="en-GB" dirty="0"/>
          </a:p>
        </p:txBody>
      </p:sp>
      <p:pic>
        <p:nvPicPr>
          <p:cNvPr id="5" name="Picture 4" descr="Diagram&#10;&#10;Description automatically generated">
            <a:extLst>
              <a:ext uri="{FF2B5EF4-FFF2-40B4-BE49-F238E27FC236}">
                <a16:creationId xmlns:a16="http://schemas.microsoft.com/office/drawing/2014/main" id="{821D1494-9C2B-E5C1-D346-5FA4B5C58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64" y="3212976"/>
            <a:ext cx="8608672" cy="1440160"/>
          </a:xfrm>
          <a:prstGeom prst="rect">
            <a:avLst/>
          </a:prstGeom>
        </p:spPr>
      </p:pic>
    </p:spTree>
    <p:extLst>
      <p:ext uri="{BB962C8B-B14F-4D97-AF65-F5344CB8AC3E}">
        <p14:creationId xmlns:p14="http://schemas.microsoft.com/office/powerpoint/2010/main" val="43121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322D-0661-4F16-92C2-CD4BA6A945D9}"/>
              </a:ext>
            </a:extLst>
          </p:cNvPr>
          <p:cNvSpPr>
            <a:spLocks noGrp="1"/>
          </p:cNvSpPr>
          <p:nvPr>
            <p:ph type="title"/>
          </p:nvPr>
        </p:nvSpPr>
        <p:spPr/>
        <p:txBody>
          <a:bodyPr/>
          <a:lstStyle/>
          <a:p>
            <a:r>
              <a:rPr lang="en-GB" dirty="0"/>
              <a:t>Calibration</a:t>
            </a:r>
          </a:p>
        </p:txBody>
      </p:sp>
      <p:sp>
        <p:nvSpPr>
          <p:cNvPr id="3" name="Content Placeholder 2">
            <a:extLst>
              <a:ext uri="{FF2B5EF4-FFF2-40B4-BE49-F238E27FC236}">
                <a16:creationId xmlns:a16="http://schemas.microsoft.com/office/drawing/2014/main" id="{68FB743F-5274-EC42-D898-B08D5BDD90F7}"/>
              </a:ext>
            </a:extLst>
          </p:cNvPr>
          <p:cNvSpPr>
            <a:spLocks noGrp="1"/>
          </p:cNvSpPr>
          <p:nvPr>
            <p:ph idx="1"/>
          </p:nvPr>
        </p:nvSpPr>
        <p:spPr>
          <a:xfrm>
            <a:off x="184546" y="1486061"/>
            <a:ext cx="8374063" cy="4067175"/>
          </a:xfrm>
        </p:spPr>
        <p:txBody>
          <a:bodyPr/>
          <a:lstStyle/>
          <a:p>
            <a:pPr marL="0" indent="0">
              <a:buNone/>
            </a:pPr>
            <a:r>
              <a:rPr lang="en-GB" sz="2000" dirty="0"/>
              <a:t>The reconstructe</a:t>
            </a:r>
            <a:r>
              <a:rPr lang="en-GB" dirty="0"/>
              <a:t>d point cloud needs to be converted from the camera system to the robot system</a:t>
            </a:r>
            <a:endParaRPr lang="en-GB" sz="2000" dirty="0"/>
          </a:p>
          <a:p>
            <a:endParaRPr lang="en-GB" dirty="0"/>
          </a:p>
        </p:txBody>
      </p:sp>
      <p:pic>
        <p:nvPicPr>
          <p:cNvPr id="5" name="Picture 4">
            <a:extLst>
              <a:ext uri="{FF2B5EF4-FFF2-40B4-BE49-F238E27FC236}">
                <a16:creationId xmlns:a16="http://schemas.microsoft.com/office/drawing/2014/main" id="{3C0601BF-0003-9144-005E-A6C3700B3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254" y="2024327"/>
            <a:ext cx="2638899" cy="1979174"/>
          </a:xfrm>
          <a:prstGeom prst="rect">
            <a:avLst/>
          </a:prstGeom>
        </p:spPr>
      </p:pic>
      <p:grpSp>
        <p:nvGrpSpPr>
          <p:cNvPr id="8" name="Group 7">
            <a:extLst>
              <a:ext uri="{FF2B5EF4-FFF2-40B4-BE49-F238E27FC236}">
                <a16:creationId xmlns:a16="http://schemas.microsoft.com/office/drawing/2014/main" id="{AD44F0B8-FD1E-DE6E-06F5-D18B773F9D7C}"/>
              </a:ext>
            </a:extLst>
          </p:cNvPr>
          <p:cNvGrpSpPr/>
          <p:nvPr/>
        </p:nvGrpSpPr>
        <p:grpSpPr>
          <a:xfrm>
            <a:off x="4349699" y="4191017"/>
            <a:ext cx="4269607" cy="611181"/>
            <a:chOff x="2237412" y="2233556"/>
            <a:chExt cx="4269607" cy="611181"/>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449254-743B-5B70-5E6A-6856B3076382}"/>
                    </a:ext>
                  </a:extLst>
                </p:cNvPr>
                <p:cNvSpPr txBox="1"/>
                <p:nvPr/>
              </p:nvSpPr>
              <p:spPr>
                <a:xfrm>
                  <a:off x="2237412" y="2475405"/>
                  <a:ext cx="426960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𝑦</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𝑧</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𝑧</m:t>
                        </m:r>
                        <m:r>
                          <a:rPr lang="en-GB" b="0" i="1" smtClean="0">
                            <a:latin typeface="Cambria Math" panose="02040503050406030204" pitchFamily="18" charset="0"/>
                          </a:rPr>
                          <m:t>]</m:t>
                        </m:r>
                      </m:oMath>
                    </m:oMathPara>
                  </a14:m>
                  <a:endParaRPr lang="en-GB" dirty="0"/>
                </a:p>
              </p:txBody>
            </p:sp>
          </mc:Choice>
          <mc:Fallback>
            <p:sp>
              <p:nvSpPr>
                <p:cNvPr id="6" name="TextBox 5">
                  <a:extLst>
                    <a:ext uri="{FF2B5EF4-FFF2-40B4-BE49-F238E27FC236}">
                      <a16:creationId xmlns:a16="http://schemas.microsoft.com/office/drawing/2014/main" id="{3C449254-743B-5B70-5E6A-6856B3076382}"/>
                    </a:ext>
                  </a:extLst>
                </p:cNvPr>
                <p:cNvSpPr txBox="1">
                  <a:spLocks noRot="1" noChangeAspect="1" noMove="1" noResize="1" noEditPoints="1" noAdjustHandles="1" noChangeArrowheads="1" noChangeShapeType="1" noTextEdit="1"/>
                </p:cNvSpPr>
                <p:nvPr/>
              </p:nvSpPr>
              <p:spPr>
                <a:xfrm>
                  <a:off x="2237412" y="2475405"/>
                  <a:ext cx="4269607" cy="369332"/>
                </a:xfrm>
                <a:prstGeom prst="rect">
                  <a:avLst/>
                </a:prstGeom>
                <a:blipFill>
                  <a:blip r:embed="rId3"/>
                  <a:stretch>
                    <a:fillRect b="-1639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1142BBE-EB94-C02D-1C66-F0EB2CD36113}"/>
                    </a:ext>
                  </a:extLst>
                </p:cNvPr>
                <p:cNvSpPr txBox="1"/>
                <p:nvPr/>
              </p:nvSpPr>
              <p:spPr>
                <a:xfrm>
                  <a:off x="3923928" y="2233556"/>
                  <a:ext cx="1113125" cy="2989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𝜃</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𝑥</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𝑦</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𝑧</m:t>
                            </m:r>
                          </m:sub>
                        </m:sSub>
                      </m:oMath>
                    </m:oMathPara>
                  </a14:m>
                  <a:endParaRPr lang="en-GB" dirty="0"/>
                </a:p>
              </p:txBody>
            </p:sp>
          </mc:Choice>
          <mc:Fallback>
            <p:sp>
              <p:nvSpPr>
                <p:cNvPr id="7" name="TextBox 6">
                  <a:extLst>
                    <a:ext uri="{FF2B5EF4-FFF2-40B4-BE49-F238E27FC236}">
                      <a16:creationId xmlns:a16="http://schemas.microsoft.com/office/drawing/2014/main" id="{F1142BBE-EB94-C02D-1C66-F0EB2CD36113}"/>
                    </a:ext>
                  </a:extLst>
                </p:cNvPr>
                <p:cNvSpPr txBox="1">
                  <a:spLocks noRot="1" noChangeAspect="1" noMove="1" noResize="1" noEditPoints="1" noAdjustHandles="1" noChangeArrowheads="1" noChangeShapeType="1" noTextEdit="1"/>
                </p:cNvSpPr>
                <p:nvPr/>
              </p:nvSpPr>
              <p:spPr>
                <a:xfrm>
                  <a:off x="3923928" y="2233556"/>
                  <a:ext cx="1113125" cy="298928"/>
                </a:xfrm>
                <a:prstGeom prst="rect">
                  <a:avLst/>
                </a:prstGeom>
                <a:blipFill>
                  <a:blip r:embed="rId4"/>
                  <a:stretch>
                    <a:fillRect b="-20408"/>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9AFC6AD-713B-D10E-BE57-4B4D8051EA18}"/>
                  </a:ext>
                </a:extLst>
              </p:cNvPr>
              <p:cNvSpPr txBox="1"/>
              <p:nvPr/>
            </p:nvSpPr>
            <p:spPr>
              <a:xfrm>
                <a:off x="4247168" y="4987912"/>
                <a:ext cx="4741939" cy="8127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b="0" i="1" smtClean="0">
                              <a:solidFill>
                                <a:srgbClr val="003E72"/>
                              </a:solidFill>
                              <a:latin typeface="Cambria Math" panose="02040503050406030204" pitchFamily="18" charset="0"/>
                            </a:rPr>
                          </m:ctrlPr>
                        </m:dPr>
                        <m:e>
                          <m:m>
                            <m:mPr>
                              <m:plcHide m:val="on"/>
                              <m:mcs>
                                <m:mc>
                                  <m:mcPr>
                                    <m:count m:val="3"/>
                                    <m:mcJc m:val="center"/>
                                  </m:mcPr>
                                </m:mc>
                              </m:mcs>
                              <m:ctrlPr>
                                <a:rPr lang="en-GB" b="0" i="1" smtClean="0">
                                  <a:solidFill>
                                    <a:srgbClr val="003E72"/>
                                  </a:solidFill>
                                  <a:latin typeface="Cambria Math" panose="02040503050406030204" pitchFamily="18" charset="0"/>
                                </a:rPr>
                              </m:ctrlPr>
                            </m:mPr>
                            <m:mr>
                              <m:e>
                                <m:func>
                                  <m:funcPr>
                                    <m:ctrlPr>
                                      <a:rPr lang="en-GB" b="0" i="1" smtClean="0">
                                        <a:solidFill>
                                          <a:srgbClr val="003E72"/>
                                        </a:solidFill>
                                        <a:latin typeface="Cambria Math" panose="02040503050406030204" pitchFamily="18" charset="0"/>
                                      </a:rPr>
                                    </m:ctrlPr>
                                  </m:funcPr>
                                  <m:fName>
                                    <m:r>
                                      <m:rPr>
                                        <m:sty m:val="p"/>
                                      </m:rPr>
                                      <a:rPr lang="en-GB" b="0" i="1" smtClean="0">
                                        <a:solidFill>
                                          <a:srgbClr val="003E72"/>
                                        </a:solidFill>
                                        <a:latin typeface="Cambria Math" panose="02040503050406030204" pitchFamily="18" charset="0"/>
                                      </a:rPr>
                                      <m:t>cos</m:t>
                                    </m:r>
                                  </m:fName>
                                  <m:e>
                                    <m:r>
                                      <a:rPr lang="en-GB" b="0" i="1" smtClean="0">
                                        <a:solidFill>
                                          <a:srgbClr val="003E72"/>
                                        </a:solidFill>
                                        <a:latin typeface="Cambria Math" panose="02040503050406030204" pitchFamily="18" charset="0"/>
                                      </a:rPr>
                                      <m:t>𝜃</m:t>
                                    </m:r>
                                  </m:e>
                                </m:func>
                              </m:e>
                              <m:e>
                                <m:r>
                                  <a:rPr lang="en-GB" b="0" i="1" smtClean="0">
                                    <a:solidFill>
                                      <a:srgbClr val="003E72"/>
                                    </a:solidFill>
                                    <a:latin typeface="Cambria Math" panose="02040503050406030204" pitchFamily="18" charset="0"/>
                                  </a:rPr>
                                  <m:t>−</m:t>
                                </m:r>
                                <m:func>
                                  <m:funcPr>
                                    <m:ctrlPr>
                                      <a:rPr lang="en-GB" b="0" i="1" smtClean="0">
                                        <a:solidFill>
                                          <a:srgbClr val="003E72"/>
                                        </a:solidFill>
                                        <a:latin typeface="Cambria Math" panose="02040503050406030204" pitchFamily="18" charset="0"/>
                                      </a:rPr>
                                    </m:ctrlPr>
                                  </m:funcPr>
                                  <m:fName>
                                    <m:r>
                                      <m:rPr>
                                        <m:sty m:val="p"/>
                                      </m:rPr>
                                      <a:rPr lang="en-GB" b="0" i="1" smtClean="0">
                                        <a:solidFill>
                                          <a:srgbClr val="003E72"/>
                                        </a:solidFill>
                                        <a:latin typeface="Cambria Math" panose="02040503050406030204" pitchFamily="18" charset="0"/>
                                      </a:rPr>
                                      <m:t>sin</m:t>
                                    </m:r>
                                  </m:fName>
                                  <m:e>
                                    <m:r>
                                      <a:rPr lang="en-GB" b="0" i="1" smtClean="0">
                                        <a:solidFill>
                                          <a:srgbClr val="003E72"/>
                                        </a:solidFill>
                                        <a:latin typeface="Cambria Math" panose="02040503050406030204" pitchFamily="18" charset="0"/>
                                      </a:rPr>
                                      <m:t>𝜃</m:t>
                                    </m:r>
                                  </m:e>
                                </m:func>
                              </m:e>
                              <m:e>
                                <m:r>
                                  <a:rPr lang="en-GB" b="0" i="1" smtClean="0">
                                    <a:solidFill>
                                      <a:srgbClr val="003E72"/>
                                    </a:solidFill>
                                    <a:latin typeface="Cambria Math" panose="02040503050406030204" pitchFamily="18" charset="0"/>
                                  </a:rPr>
                                  <m:t>0</m:t>
                                </m:r>
                              </m:e>
                            </m:mr>
                            <m:mr>
                              <m:e>
                                <m:r>
                                  <a:rPr lang="en-GB" b="0" i="1" smtClean="0">
                                    <a:solidFill>
                                      <a:srgbClr val="003E72"/>
                                    </a:solidFill>
                                    <a:latin typeface="Cambria Math" panose="02040503050406030204" pitchFamily="18" charset="0"/>
                                  </a:rPr>
                                  <m:t>𝑠𝑖𝑛</m:t>
                                </m:r>
                                <m:r>
                                  <a:rPr lang="en-GB" b="0" i="1" smtClean="0">
                                    <a:solidFill>
                                      <a:srgbClr val="003E72"/>
                                    </a:solidFill>
                                    <a:latin typeface="Cambria Math" panose="02040503050406030204" pitchFamily="18" charset="0"/>
                                  </a:rPr>
                                  <m:t>𝜃</m:t>
                                </m:r>
                              </m:e>
                              <m:e>
                                <m:func>
                                  <m:funcPr>
                                    <m:ctrlPr>
                                      <a:rPr lang="en-GB" b="0" i="1" smtClean="0">
                                        <a:solidFill>
                                          <a:srgbClr val="003E72"/>
                                        </a:solidFill>
                                        <a:latin typeface="Cambria Math" panose="02040503050406030204" pitchFamily="18" charset="0"/>
                                      </a:rPr>
                                    </m:ctrlPr>
                                  </m:funcPr>
                                  <m:fName>
                                    <m:r>
                                      <m:rPr>
                                        <m:sty m:val="p"/>
                                      </m:rPr>
                                      <a:rPr lang="en-GB" b="0" i="1" smtClean="0">
                                        <a:solidFill>
                                          <a:srgbClr val="003E72"/>
                                        </a:solidFill>
                                        <a:latin typeface="Cambria Math" panose="02040503050406030204" pitchFamily="18" charset="0"/>
                                      </a:rPr>
                                      <m:t>cos</m:t>
                                    </m:r>
                                  </m:fName>
                                  <m:e>
                                    <m:r>
                                      <a:rPr lang="en-GB" b="0" i="1" smtClean="0">
                                        <a:solidFill>
                                          <a:srgbClr val="003E72"/>
                                        </a:solidFill>
                                        <a:latin typeface="Cambria Math" panose="02040503050406030204" pitchFamily="18" charset="0"/>
                                      </a:rPr>
                                      <m:t>𝜃</m:t>
                                    </m:r>
                                  </m:e>
                                </m:func>
                              </m:e>
                              <m:e>
                                <m:r>
                                  <a:rPr lang="en-GB" b="0" i="1" smtClean="0">
                                    <a:solidFill>
                                      <a:srgbClr val="003E72"/>
                                    </a:solidFill>
                                    <a:latin typeface="Cambria Math" panose="02040503050406030204" pitchFamily="18" charset="0"/>
                                  </a:rPr>
                                  <m:t>0</m:t>
                                </m:r>
                              </m:e>
                            </m:mr>
                            <m:mr>
                              <m:e>
                                <m:r>
                                  <a:rPr lang="en-GB" b="0" i="1" smtClean="0">
                                    <a:solidFill>
                                      <a:srgbClr val="003E72"/>
                                    </a:solidFill>
                                    <a:latin typeface="Cambria Math" panose="02040503050406030204" pitchFamily="18" charset="0"/>
                                  </a:rPr>
                                  <m:t>0</m:t>
                                </m:r>
                              </m:e>
                              <m:e>
                                <m:r>
                                  <a:rPr lang="en-GB" b="0" i="1" smtClean="0">
                                    <a:solidFill>
                                      <a:srgbClr val="003E72"/>
                                    </a:solidFill>
                                    <a:latin typeface="Cambria Math" panose="02040503050406030204" pitchFamily="18" charset="0"/>
                                  </a:rPr>
                                  <m:t>0</m:t>
                                </m:r>
                              </m:e>
                              <m:e>
                                <m:r>
                                  <a:rPr lang="en-GB" b="0" i="1" smtClean="0">
                                    <a:solidFill>
                                      <a:srgbClr val="003E72"/>
                                    </a:solidFill>
                                    <a:latin typeface="Cambria Math" panose="02040503050406030204" pitchFamily="18" charset="0"/>
                                  </a:rPr>
                                  <m:t>1</m:t>
                                </m:r>
                              </m:e>
                            </m:mr>
                          </m:m>
                        </m:e>
                      </m:d>
                      <m:sSub>
                        <m:sSubPr>
                          <m:ctrlPr>
                            <a:rPr lang="en-GB" b="0" i="1" dirty="0" smtClean="0">
                              <a:solidFill>
                                <a:srgbClr val="003E72"/>
                              </a:solidFill>
                              <a:latin typeface="Cambria Math" panose="02040503050406030204" pitchFamily="18" charset="0"/>
                            </a:rPr>
                          </m:ctrlPr>
                        </m:sSubPr>
                        <m:e>
                          <m:d>
                            <m:dPr>
                              <m:begChr m:val="["/>
                              <m:endChr m:val="]"/>
                              <m:ctrlPr>
                                <a:rPr lang="en-GB" dirty="0" smtClean="0">
                                  <a:solidFill>
                                    <a:srgbClr val="003E72"/>
                                  </a:solidFill>
                                  <a:latin typeface="Cambria Math" panose="02040503050406030204" pitchFamily="18" charset="0"/>
                                </a:rPr>
                              </m:ctrlPr>
                            </m:dPr>
                            <m:e>
                              <m:m>
                                <m:mPr>
                                  <m:plcHide m:val="on"/>
                                  <m:mcs>
                                    <m:mc>
                                      <m:mcPr>
                                        <m:count m:val="1"/>
                                        <m:mcJc m:val="center"/>
                                      </m:mcPr>
                                    </m:mc>
                                  </m:mcs>
                                  <m:ctrlPr>
                                    <a:rPr lang="en-GB" dirty="0">
                                      <a:solidFill>
                                        <a:srgbClr val="003E72"/>
                                      </a:solidFill>
                                      <a:latin typeface="Cambria Math" panose="02040503050406030204" pitchFamily="18" charset="0"/>
                                    </a:rPr>
                                  </m:ctrlPr>
                                </m:mPr>
                                <m:mr>
                                  <m:e>
                                    <m:sSup>
                                      <m:sSupPr>
                                        <m:ctrlPr>
                                          <a:rPr lang="en-GB" b="0" i="1" dirty="0" smtClean="0">
                                            <a:solidFill>
                                              <a:srgbClr val="003E72"/>
                                            </a:solidFill>
                                            <a:latin typeface="Cambria Math" panose="02040503050406030204" pitchFamily="18" charset="0"/>
                                          </a:rPr>
                                        </m:ctrlPr>
                                      </m:sSupPr>
                                      <m:e>
                                        <m:r>
                                          <a:rPr lang="en-GB" i="1" dirty="0">
                                            <a:solidFill>
                                              <a:srgbClr val="003E72"/>
                                            </a:solidFill>
                                            <a:latin typeface="Cambria Math" panose="02040503050406030204" pitchFamily="18" charset="0"/>
                                          </a:rPr>
                                          <m:t>𝑥</m:t>
                                        </m:r>
                                      </m:e>
                                      <m:sup>
                                        <m:r>
                                          <a:rPr lang="en-GB" b="0" i="1" dirty="0" smtClean="0">
                                            <a:solidFill>
                                              <a:srgbClr val="003E72"/>
                                            </a:solidFill>
                                            <a:latin typeface="Cambria Math" panose="02040503050406030204" pitchFamily="18" charset="0"/>
                                          </a:rPr>
                                          <m:t>′</m:t>
                                        </m:r>
                                      </m:sup>
                                    </m:sSup>
                                  </m:e>
                                </m:mr>
                                <m:mr>
                                  <m:e>
                                    <m:sSup>
                                      <m:sSupPr>
                                        <m:ctrlPr>
                                          <a:rPr lang="en-GB" b="0" i="1" dirty="0" smtClean="0">
                                            <a:solidFill>
                                              <a:srgbClr val="003E72"/>
                                            </a:solidFill>
                                            <a:latin typeface="Cambria Math" panose="02040503050406030204" pitchFamily="18" charset="0"/>
                                          </a:rPr>
                                        </m:ctrlPr>
                                      </m:sSupPr>
                                      <m:e>
                                        <m:r>
                                          <a:rPr lang="en-GB" b="0" i="1" dirty="0" smtClean="0">
                                            <a:solidFill>
                                              <a:srgbClr val="003E72"/>
                                            </a:solidFill>
                                            <a:latin typeface="Cambria Math" panose="02040503050406030204" pitchFamily="18" charset="0"/>
                                          </a:rPr>
                                          <m:t>𝑦</m:t>
                                        </m:r>
                                      </m:e>
                                      <m:sup>
                                        <m:r>
                                          <a:rPr lang="en-GB" b="0" i="1" dirty="0" smtClean="0">
                                            <a:solidFill>
                                              <a:srgbClr val="003E72"/>
                                            </a:solidFill>
                                            <a:latin typeface="Cambria Math" panose="02040503050406030204" pitchFamily="18" charset="0"/>
                                          </a:rPr>
                                          <m:t>′</m:t>
                                        </m:r>
                                      </m:sup>
                                    </m:sSup>
                                  </m:e>
                                </m:mr>
                                <m:mr>
                                  <m:e>
                                    <m:sSup>
                                      <m:sSupPr>
                                        <m:ctrlPr>
                                          <a:rPr lang="en-GB" b="0" i="1" dirty="0" smtClean="0">
                                            <a:solidFill>
                                              <a:srgbClr val="003E72"/>
                                            </a:solidFill>
                                            <a:latin typeface="Cambria Math" panose="02040503050406030204" pitchFamily="18" charset="0"/>
                                          </a:rPr>
                                        </m:ctrlPr>
                                      </m:sSupPr>
                                      <m:e>
                                        <m:r>
                                          <a:rPr lang="en-GB" i="1" dirty="0">
                                            <a:solidFill>
                                              <a:srgbClr val="003E72"/>
                                            </a:solidFill>
                                            <a:latin typeface="Cambria Math" panose="02040503050406030204" pitchFamily="18" charset="0"/>
                                          </a:rPr>
                                          <m:t>𝑧</m:t>
                                        </m:r>
                                      </m:e>
                                      <m:sup>
                                        <m:r>
                                          <a:rPr lang="en-GB" b="0" i="1" dirty="0" smtClean="0">
                                            <a:solidFill>
                                              <a:srgbClr val="003E72"/>
                                            </a:solidFill>
                                            <a:latin typeface="Cambria Math" panose="02040503050406030204" pitchFamily="18" charset="0"/>
                                          </a:rPr>
                                          <m:t>′</m:t>
                                        </m:r>
                                      </m:sup>
                                    </m:sSup>
                                  </m:e>
                                </m:mr>
                              </m:m>
                            </m:e>
                          </m:d>
                        </m:e>
                        <m:sub>
                          <m:r>
                            <a:rPr lang="en-GB" b="0" i="1" dirty="0" smtClean="0">
                              <a:solidFill>
                                <a:srgbClr val="003E72"/>
                              </a:solidFill>
                              <a:latin typeface="Cambria Math" panose="02040503050406030204" pitchFamily="18" charset="0"/>
                            </a:rPr>
                            <m:t>𝑐</m:t>
                          </m:r>
                        </m:sub>
                      </m:sSub>
                      <m:r>
                        <a:rPr lang="en-GB" b="0" i="1" dirty="0" smtClean="0">
                          <a:solidFill>
                            <a:srgbClr val="003E72"/>
                          </a:solidFill>
                          <a:latin typeface="Cambria Math" panose="02040503050406030204" pitchFamily="18" charset="0"/>
                        </a:rPr>
                        <m:t>+</m:t>
                      </m:r>
                      <m:d>
                        <m:dPr>
                          <m:begChr m:val="["/>
                          <m:endChr m:val="]"/>
                          <m:ctrlPr>
                            <a:rPr lang="en-GB" i="1" dirty="0">
                              <a:solidFill>
                                <a:srgbClr val="003E72"/>
                              </a:solidFill>
                              <a:latin typeface="Cambria Math" panose="02040503050406030204" pitchFamily="18" charset="0"/>
                            </a:rPr>
                          </m:ctrlPr>
                        </m:dPr>
                        <m:e>
                          <m:m>
                            <m:mPr>
                              <m:plcHide m:val="on"/>
                              <m:mcs>
                                <m:mc>
                                  <m:mcPr>
                                    <m:count m:val="1"/>
                                    <m:mcJc m:val="center"/>
                                  </m:mcPr>
                                </m:mc>
                              </m:mcs>
                              <m:ctrlPr>
                                <a:rPr lang="en-GB" i="1" dirty="0">
                                  <a:solidFill>
                                    <a:srgbClr val="003E72"/>
                                  </a:solidFill>
                                  <a:latin typeface="Cambria Math" panose="02040503050406030204" pitchFamily="18" charset="0"/>
                                </a:rPr>
                              </m:ctrlPr>
                            </m:mPr>
                            <m:mr>
                              <m:e>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𝑡</m:t>
                                    </m:r>
                                  </m:e>
                                  <m:sub>
                                    <m:r>
                                      <a:rPr lang="en-GB" b="0" i="1" dirty="0" smtClean="0">
                                        <a:solidFill>
                                          <a:srgbClr val="003E72"/>
                                        </a:solidFill>
                                        <a:latin typeface="Cambria Math" panose="02040503050406030204" pitchFamily="18" charset="0"/>
                                      </a:rPr>
                                      <m:t>𝑥</m:t>
                                    </m:r>
                                  </m:sub>
                                </m:sSub>
                              </m:e>
                            </m:mr>
                            <m:mr>
                              <m:e>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𝑡</m:t>
                                    </m:r>
                                  </m:e>
                                  <m:sub>
                                    <m:r>
                                      <a:rPr lang="en-GB" b="0" i="1" dirty="0" smtClean="0">
                                        <a:solidFill>
                                          <a:srgbClr val="003E72"/>
                                        </a:solidFill>
                                        <a:latin typeface="Cambria Math" panose="02040503050406030204" pitchFamily="18" charset="0"/>
                                      </a:rPr>
                                      <m:t>𝑦</m:t>
                                    </m:r>
                                  </m:sub>
                                </m:sSub>
                              </m:e>
                            </m:mr>
                            <m:mr>
                              <m:e>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𝑡</m:t>
                                    </m:r>
                                  </m:e>
                                  <m:sub>
                                    <m:r>
                                      <a:rPr lang="en-GB" i="1" dirty="0" smtClean="0">
                                        <a:solidFill>
                                          <a:srgbClr val="003E72"/>
                                        </a:solidFill>
                                        <a:latin typeface="Cambria Math" panose="02040503050406030204" pitchFamily="18" charset="0"/>
                                      </a:rPr>
                                      <m:t>𝑧</m:t>
                                    </m:r>
                                  </m:sub>
                                </m:sSub>
                              </m:e>
                            </m:mr>
                          </m:m>
                        </m:e>
                      </m:d>
                      <m:r>
                        <a:rPr lang="en-GB" b="0" i="1" dirty="0" smtClean="0">
                          <a:solidFill>
                            <a:srgbClr val="003E72"/>
                          </a:solidFill>
                          <a:latin typeface="Cambria Math" panose="02040503050406030204" pitchFamily="18" charset="0"/>
                        </a:rPr>
                        <m:t>+</m:t>
                      </m:r>
                      <m:d>
                        <m:dPr>
                          <m:begChr m:val="["/>
                          <m:endChr m:val="]"/>
                          <m:ctrlPr>
                            <a:rPr lang="en-GB" i="1" dirty="0">
                              <a:solidFill>
                                <a:srgbClr val="003E72"/>
                              </a:solidFill>
                              <a:latin typeface="Cambria Math" panose="02040503050406030204" pitchFamily="18" charset="0"/>
                            </a:rPr>
                          </m:ctrlPr>
                        </m:dPr>
                        <m:e>
                          <m:m>
                            <m:mPr>
                              <m:plcHide m:val="on"/>
                              <m:mcs>
                                <m:mc>
                                  <m:mcPr>
                                    <m:count m:val="1"/>
                                    <m:mcJc m:val="center"/>
                                  </m:mcPr>
                                </m:mc>
                              </m:mcs>
                              <m:ctrlPr>
                                <a:rPr lang="en-GB" i="1" dirty="0">
                                  <a:solidFill>
                                    <a:srgbClr val="003E72"/>
                                  </a:solidFill>
                                  <a:latin typeface="Cambria Math" panose="02040503050406030204" pitchFamily="18" charset="0"/>
                                </a:rPr>
                              </m:ctrlPr>
                            </m:mPr>
                            <m:mr>
                              <m:e>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𝑥</m:t>
                                    </m:r>
                                  </m:e>
                                  <m:sub>
                                    <m:r>
                                      <a:rPr lang="en-GB" b="0" i="1" dirty="0" smtClean="0">
                                        <a:solidFill>
                                          <a:srgbClr val="003E72"/>
                                        </a:solidFill>
                                        <a:latin typeface="Cambria Math" panose="02040503050406030204" pitchFamily="18" charset="0"/>
                                      </a:rPr>
                                      <m:t>𝑅</m:t>
                                    </m:r>
                                  </m:sub>
                                </m:sSub>
                              </m:e>
                            </m:mr>
                            <m:mr>
                              <m:e>
                                <m:sSub>
                                  <m:sSubPr>
                                    <m:ctrlPr>
                                      <a:rPr lang="en-GB" i="1" dirty="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𝑦</m:t>
                                    </m:r>
                                  </m:e>
                                  <m:sub>
                                    <m:r>
                                      <a:rPr lang="en-GB" b="0" i="1" dirty="0" smtClean="0">
                                        <a:solidFill>
                                          <a:srgbClr val="003E72"/>
                                        </a:solidFill>
                                        <a:latin typeface="Cambria Math" panose="02040503050406030204" pitchFamily="18" charset="0"/>
                                      </a:rPr>
                                      <m:t>𝑅</m:t>
                                    </m:r>
                                  </m:sub>
                                </m:sSub>
                              </m:e>
                            </m:mr>
                            <m:mr>
                              <m:e>
                                <m:sSub>
                                  <m:sSubPr>
                                    <m:ctrlPr>
                                      <a:rPr lang="en-GB" i="1" dirty="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𝑧</m:t>
                                    </m:r>
                                  </m:e>
                                  <m:sub>
                                    <m:r>
                                      <a:rPr lang="en-GB" b="0" i="1" dirty="0" smtClean="0">
                                        <a:solidFill>
                                          <a:srgbClr val="003E72"/>
                                        </a:solidFill>
                                        <a:latin typeface="Cambria Math" panose="02040503050406030204" pitchFamily="18" charset="0"/>
                                      </a:rPr>
                                      <m:t>𝑅</m:t>
                                    </m:r>
                                  </m:sub>
                                </m:sSub>
                              </m:e>
                            </m:mr>
                          </m:m>
                        </m:e>
                      </m:d>
                      <m:r>
                        <a:rPr lang="en-GB" b="0" i="1" dirty="0" smtClean="0">
                          <a:solidFill>
                            <a:srgbClr val="003E72"/>
                          </a:solidFill>
                          <a:latin typeface="Cambria Math" panose="02040503050406030204" pitchFamily="18" charset="0"/>
                        </a:rPr>
                        <m:t>=</m:t>
                      </m:r>
                      <m:sSub>
                        <m:sSubPr>
                          <m:ctrlPr>
                            <a:rPr lang="en-GB" b="0" i="1" dirty="0" smtClean="0">
                              <a:solidFill>
                                <a:srgbClr val="003E72"/>
                              </a:solidFill>
                              <a:latin typeface="Cambria Math" panose="02040503050406030204" pitchFamily="18" charset="0"/>
                            </a:rPr>
                          </m:ctrlPr>
                        </m:sSubPr>
                        <m:e>
                          <m:d>
                            <m:dPr>
                              <m:begChr m:val="["/>
                              <m:endChr m:val="]"/>
                              <m:ctrlPr>
                                <a:rPr lang="en-GB" i="1" dirty="0">
                                  <a:solidFill>
                                    <a:srgbClr val="003E72"/>
                                  </a:solidFill>
                                  <a:latin typeface="Cambria Math" panose="02040503050406030204" pitchFamily="18" charset="0"/>
                                </a:rPr>
                              </m:ctrlPr>
                            </m:dPr>
                            <m:e>
                              <m:m>
                                <m:mPr>
                                  <m:plcHide m:val="on"/>
                                  <m:mcs>
                                    <m:mc>
                                      <m:mcPr>
                                        <m:count m:val="1"/>
                                        <m:mcJc m:val="center"/>
                                      </m:mcPr>
                                    </m:mc>
                                  </m:mcs>
                                  <m:ctrlPr>
                                    <a:rPr lang="en-GB" i="1" dirty="0">
                                      <a:solidFill>
                                        <a:srgbClr val="003E72"/>
                                      </a:solidFill>
                                      <a:latin typeface="Cambria Math" panose="02040503050406030204" pitchFamily="18" charset="0"/>
                                    </a:rPr>
                                  </m:ctrlPr>
                                </m:mPr>
                                <m:mr>
                                  <m:e>
                                    <m:r>
                                      <a:rPr lang="en-GB" i="1" dirty="0">
                                        <a:solidFill>
                                          <a:srgbClr val="003E72"/>
                                        </a:solidFill>
                                        <a:latin typeface="Cambria Math" panose="02040503050406030204" pitchFamily="18" charset="0"/>
                                      </a:rPr>
                                      <m:t>𝑥</m:t>
                                    </m:r>
                                  </m:e>
                                </m:mr>
                                <m:mr>
                                  <m:e>
                                    <m:r>
                                      <a:rPr lang="en-GB" i="1" dirty="0">
                                        <a:solidFill>
                                          <a:srgbClr val="003E72"/>
                                        </a:solidFill>
                                        <a:latin typeface="Cambria Math" panose="02040503050406030204" pitchFamily="18" charset="0"/>
                                      </a:rPr>
                                      <m:t>𝑥</m:t>
                                    </m:r>
                                  </m:e>
                                </m:mr>
                                <m:mr>
                                  <m:e>
                                    <m:r>
                                      <a:rPr lang="en-GB" i="1" dirty="0">
                                        <a:solidFill>
                                          <a:srgbClr val="003E72"/>
                                        </a:solidFill>
                                        <a:latin typeface="Cambria Math" panose="02040503050406030204" pitchFamily="18" charset="0"/>
                                      </a:rPr>
                                      <m:t>𝑧</m:t>
                                    </m:r>
                                  </m:e>
                                </m:mr>
                              </m:m>
                            </m:e>
                          </m:d>
                        </m:e>
                        <m:sub>
                          <m:r>
                            <a:rPr lang="en-GB" b="0" i="1" dirty="0" smtClean="0">
                              <a:solidFill>
                                <a:srgbClr val="003E72"/>
                              </a:solidFill>
                              <a:latin typeface="Cambria Math" panose="02040503050406030204" pitchFamily="18" charset="0"/>
                            </a:rPr>
                            <m:t>𝑅</m:t>
                          </m:r>
                        </m:sub>
                      </m:sSub>
                    </m:oMath>
                  </m:oMathPara>
                </a14:m>
                <a:endParaRPr lang="en-GB" dirty="0"/>
              </a:p>
            </p:txBody>
          </p:sp>
        </mc:Choice>
        <mc:Fallback>
          <p:sp>
            <p:nvSpPr>
              <p:cNvPr id="9" name="TextBox 8">
                <a:extLst>
                  <a:ext uri="{FF2B5EF4-FFF2-40B4-BE49-F238E27FC236}">
                    <a16:creationId xmlns:a16="http://schemas.microsoft.com/office/drawing/2014/main" id="{29AFC6AD-713B-D10E-BE57-4B4D8051EA18}"/>
                  </a:ext>
                </a:extLst>
              </p:cNvPr>
              <p:cNvSpPr txBox="1">
                <a:spLocks noRot="1" noChangeAspect="1" noMove="1" noResize="1" noEditPoints="1" noAdjustHandles="1" noChangeArrowheads="1" noChangeShapeType="1" noTextEdit="1"/>
              </p:cNvSpPr>
              <p:nvPr/>
            </p:nvSpPr>
            <p:spPr>
              <a:xfrm>
                <a:off x="4247168" y="4987912"/>
                <a:ext cx="4741939" cy="81272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659DA7B-9EA2-5867-8E6F-1FB898D173A9}"/>
                  </a:ext>
                </a:extLst>
              </p:cNvPr>
              <p:cNvSpPr txBox="1"/>
              <p:nvPr/>
            </p:nvSpPr>
            <p:spPr>
              <a:xfrm>
                <a:off x="154893" y="2633706"/>
                <a:ext cx="4907905" cy="2596673"/>
              </a:xfrm>
              <a:prstGeom prst="rect">
                <a:avLst/>
              </a:prstGeom>
              <a:noFill/>
            </p:spPr>
            <p:txBody>
              <a:bodyPr wrap="square" rtlCol="0">
                <a:spAutoFit/>
              </a:bodyPr>
              <a:lstStyle/>
              <a:p>
                <a:pPr marL="285750" indent="-285750">
                  <a:buFont typeface="Arial" panose="020B0604020202020204" pitchFamily="34" charset="0"/>
                  <a:buChar char="•"/>
                </a:pPr>
                <a:r>
                  <a:rPr lang="en-GB" dirty="0"/>
                  <a:t>Capture a picture at   </a:t>
                </a:r>
                <a14:m>
                  <m:oMath xmlns:m="http://schemas.openxmlformats.org/officeDocument/2006/math">
                    <m:sSup>
                      <m:sSupPr>
                        <m:ctrlPr>
                          <a:rPr lang="en-GB" b="0" i="1" dirty="0" smtClean="0">
                            <a:solidFill>
                              <a:srgbClr val="003E72"/>
                            </a:solidFill>
                            <a:latin typeface="Cambria Math" panose="02040503050406030204" pitchFamily="18" charset="0"/>
                          </a:rPr>
                        </m:ctrlPr>
                      </m:sSupPr>
                      <m:e>
                        <m:d>
                          <m:dPr>
                            <m:begChr m:val="["/>
                            <m:endChr m:val="]"/>
                            <m:ctrlPr>
                              <a:rPr lang="en-GB" i="1" dirty="0" smtClean="0">
                                <a:solidFill>
                                  <a:srgbClr val="003E72"/>
                                </a:solidFill>
                                <a:latin typeface="Cambria Math" panose="02040503050406030204" pitchFamily="18" charset="0"/>
                              </a:rPr>
                            </m:ctrlPr>
                          </m:dPr>
                          <m:e>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𝑥</m:t>
                                </m:r>
                              </m:e>
                              <m:sub>
                                <m:r>
                                  <a:rPr lang="en-GB" b="0" i="1" dirty="0" smtClean="0">
                                    <a:solidFill>
                                      <a:srgbClr val="003E72"/>
                                    </a:solidFill>
                                    <a:latin typeface="Cambria Math" panose="02040503050406030204" pitchFamily="18" charset="0"/>
                                  </a:rPr>
                                  <m:t>𝑅</m:t>
                                </m:r>
                              </m:sub>
                            </m:sSub>
                            <m:r>
                              <a:rPr lang="en-GB" b="0" i="1" dirty="0" smtClean="0">
                                <a:solidFill>
                                  <a:srgbClr val="003E72"/>
                                </a:solidFill>
                                <a:latin typeface="Cambria Math" panose="02040503050406030204" pitchFamily="18" charset="0"/>
                              </a:rPr>
                              <m:t>, </m:t>
                            </m:r>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𝑦</m:t>
                                </m:r>
                              </m:e>
                              <m:sub>
                                <m:r>
                                  <a:rPr lang="en-GB" b="0" i="1" dirty="0" smtClean="0">
                                    <a:solidFill>
                                      <a:srgbClr val="003E72"/>
                                    </a:solidFill>
                                    <a:latin typeface="Cambria Math" panose="02040503050406030204" pitchFamily="18" charset="0"/>
                                  </a:rPr>
                                  <m:t>𝑅</m:t>
                                </m:r>
                              </m:sub>
                            </m:sSub>
                            <m:r>
                              <a:rPr lang="en-GB" b="0" i="1" dirty="0" smtClean="0">
                                <a:solidFill>
                                  <a:srgbClr val="003E72"/>
                                </a:solidFill>
                                <a:latin typeface="Cambria Math" panose="02040503050406030204" pitchFamily="18" charset="0"/>
                              </a:rPr>
                              <m:t>, </m:t>
                            </m:r>
                            <m:sSub>
                              <m:sSubPr>
                                <m:ctrlPr>
                                  <a:rPr lang="en-GB" b="0" i="1" dirty="0" smtClean="0">
                                    <a:solidFill>
                                      <a:srgbClr val="003E72"/>
                                    </a:solidFill>
                                    <a:latin typeface="Cambria Math" panose="02040503050406030204" pitchFamily="18" charset="0"/>
                                  </a:rPr>
                                </m:ctrlPr>
                              </m:sSubPr>
                              <m:e>
                                <m:r>
                                  <a:rPr lang="en-GB" b="0" i="1" dirty="0" smtClean="0">
                                    <a:solidFill>
                                      <a:srgbClr val="003E72"/>
                                    </a:solidFill>
                                    <a:latin typeface="Cambria Math" panose="02040503050406030204" pitchFamily="18" charset="0"/>
                                  </a:rPr>
                                  <m:t>𝑧</m:t>
                                </m:r>
                              </m:e>
                              <m:sub>
                                <m:r>
                                  <a:rPr lang="en-GB" b="0" i="1" dirty="0" smtClean="0">
                                    <a:solidFill>
                                      <a:srgbClr val="003E72"/>
                                    </a:solidFill>
                                    <a:latin typeface="Cambria Math" panose="02040503050406030204" pitchFamily="18" charset="0"/>
                                  </a:rPr>
                                  <m:t>𝑅</m:t>
                                </m:r>
                              </m:sub>
                            </m:sSub>
                          </m:e>
                        </m:d>
                      </m:e>
                      <m:sup>
                        <m:r>
                          <a:rPr lang="en-GB" b="0" i="1" dirty="0" smtClean="0">
                            <a:solidFill>
                              <a:srgbClr val="003E72"/>
                            </a:solidFill>
                            <a:latin typeface="Cambria Math" panose="02040503050406030204" pitchFamily="18" charset="0"/>
                          </a:rPr>
                          <m:t>𝑇</m:t>
                        </m:r>
                      </m:sup>
                    </m:sSup>
                  </m:oMath>
                </a14:m>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Segment calibration markers as </a:t>
                </a:r>
                <a14:m>
                  <m:oMath xmlns:m="http://schemas.openxmlformats.org/officeDocument/2006/math">
                    <m:sSubSup>
                      <m:sSubSupPr>
                        <m:ctrlPr>
                          <a:rPr lang="en-GB" b="0" i="1" dirty="0" smtClean="0">
                            <a:solidFill>
                              <a:srgbClr val="003E72"/>
                            </a:solidFill>
                            <a:latin typeface="Cambria Math" panose="02040503050406030204" pitchFamily="18" charset="0"/>
                          </a:rPr>
                        </m:ctrlPr>
                      </m:sSubSupPr>
                      <m:e>
                        <m:d>
                          <m:dPr>
                            <m:begChr m:val="["/>
                            <m:endChr m:val="]"/>
                            <m:ctrlPr>
                              <a:rPr lang="en-GB" i="1" dirty="0" smtClean="0">
                                <a:solidFill>
                                  <a:srgbClr val="003E72"/>
                                </a:solidFill>
                                <a:latin typeface="Cambria Math" panose="02040503050406030204" pitchFamily="18" charset="0"/>
                              </a:rPr>
                            </m:ctrlPr>
                          </m:dPr>
                          <m:e>
                            <m:sSup>
                              <m:sSupPr>
                                <m:ctrlPr>
                                  <a:rPr lang="en-GB" b="0" i="1" dirty="0" smtClean="0">
                                    <a:solidFill>
                                      <a:srgbClr val="003E72"/>
                                    </a:solidFill>
                                    <a:latin typeface="Cambria Math" panose="02040503050406030204" pitchFamily="18" charset="0"/>
                                  </a:rPr>
                                </m:ctrlPr>
                              </m:sSupPr>
                              <m:e>
                                <m:r>
                                  <a:rPr lang="en-GB" b="0" i="1" dirty="0" smtClean="0">
                                    <a:solidFill>
                                      <a:srgbClr val="003E72"/>
                                    </a:solidFill>
                                    <a:latin typeface="Cambria Math" panose="02040503050406030204" pitchFamily="18" charset="0"/>
                                  </a:rPr>
                                  <m:t>𝑥</m:t>
                                </m:r>
                              </m:e>
                              <m:sup>
                                <m:r>
                                  <a:rPr lang="en-GB" b="0" i="1" dirty="0" smtClean="0">
                                    <a:solidFill>
                                      <a:srgbClr val="003E72"/>
                                    </a:solidFill>
                                    <a:latin typeface="Cambria Math" panose="02040503050406030204" pitchFamily="18" charset="0"/>
                                  </a:rPr>
                                  <m:t>′</m:t>
                                </m:r>
                              </m:sup>
                            </m:sSup>
                            <m:r>
                              <a:rPr lang="en-GB" b="0" i="1" dirty="0" smtClean="0">
                                <a:solidFill>
                                  <a:srgbClr val="003E72"/>
                                </a:solidFill>
                                <a:latin typeface="Cambria Math" panose="02040503050406030204" pitchFamily="18" charset="0"/>
                              </a:rPr>
                              <m:t>,</m:t>
                            </m:r>
                            <m:r>
                              <a:rPr lang="en-GB" b="0" i="1" dirty="0" smtClean="0">
                                <a:solidFill>
                                  <a:srgbClr val="003E72"/>
                                </a:solidFill>
                                <a:latin typeface="Cambria Math" panose="02040503050406030204" pitchFamily="18" charset="0"/>
                              </a:rPr>
                              <m:t> </m:t>
                            </m:r>
                            <m:sSup>
                              <m:sSupPr>
                                <m:ctrlPr>
                                  <a:rPr lang="en-GB" b="0" i="1" dirty="0" smtClean="0">
                                    <a:solidFill>
                                      <a:srgbClr val="003E72"/>
                                    </a:solidFill>
                                    <a:latin typeface="Cambria Math" panose="02040503050406030204" pitchFamily="18" charset="0"/>
                                  </a:rPr>
                                </m:ctrlPr>
                              </m:sSupPr>
                              <m:e>
                                <m:r>
                                  <a:rPr lang="en-GB" b="0" i="1" dirty="0" smtClean="0">
                                    <a:solidFill>
                                      <a:srgbClr val="003E72"/>
                                    </a:solidFill>
                                    <a:latin typeface="Cambria Math" panose="02040503050406030204" pitchFamily="18" charset="0"/>
                                  </a:rPr>
                                  <m:t>𝑦</m:t>
                                </m:r>
                              </m:e>
                              <m:sup>
                                <m:r>
                                  <a:rPr lang="en-GB" b="0" i="1" dirty="0" smtClean="0">
                                    <a:solidFill>
                                      <a:srgbClr val="003E72"/>
                                    </a:solidFill>
                                    <a:latin typeface="Cambria Math" panose="02040503050406030204" pitchFamily="18" charset="0"/>
                                  </a:rPr>
                                  <m:t>′</m:t>
                                </m:r>
                              </m:sup>
                            </m:sSup>
                            <m:r>
                              <a:rPr lang="en-GB" b="0" i="1" dirty="0" smtClean="0">
                                <a:solidFill>
                                  <a:srgbClr val="003E72"/>
                                </a:solidFill>
                                <a:latin typeface="Cambria Math" panose="02040503050406030204" pitchFamily="18" charset="0"/>
                              </a:rPr>
                              <m:t>, </m:t>
                            </m:r>
                            <m:sSup>
                              <m:sSupPr>
                                <m:ctrlPr>
                                  <a:rPr lang="en-GB" b="0" i="1" dirty="0" smtClean="0">
                                    <a:solidFill>
                                      <a:srgbClr val="003E72"/>
                                    </a:solidFill>
                                    <a:latin typeface="Cambria Math" panose="02040503050406030204" pitchFamily="18" charset="0"/>
                                  </a:rPr>
                                </m:ctrlPr>
                              </m:sSupPr>
                              <m:e>
                                <m:r>
                                  <a:rPr lang="en-GB" b="0" i="1" dirty="0" smtClean="0">
                                    <a:solidFill>
                                      <a:srgbClr val="003E72"/>
                                    </a:solidFill>
                                    <a:latin typeface="Cambria Math" panose="02040503050406030204" pitchFamily="18" charset="0"/>
                                  </a:rPr>
                                  <m:t>𝑧</m:t>
                                </m:r>
                              </m:e>
                              <m:sup>
                                <m:r>
                                  <a:rPr lang="en-GB" b="0" i="1" dirty="0" smtClean="0">
                                    <a:solidFill>
                                      <a:srgbClr val="003E72"/>
                                    </a:solidFill>
                                    <a:latin typeface="Cambria Math" panose="02040503050406030204" pitchFamily="18" charset="0"/>
                                  </a:rPr>
                                  <m:t>′</m:t>
                                </m:r>
                              </m:sup>
                            </m:sSup>
                          </m:e>
                        </m:d>
                      </m:e>
                      <m:sub>
                        <m:r>
                          <a:rPr lang="en-GB" b="0" i="1" dirty="0" smtClean="0">
                            <a:solidFill>
                              <a:srgbClr val="003E72"/>
                            </a:solidFill>
                            <a:latin typeface="Cambria Math" panose="02040503050406030204" pitchFamily="18" charset="0"/>
                          </a:rPr>
                          <m:t>𝐶</m:t>
                        </m:r>
                      </m:sub>
                      <m:sup>
                        <m:r>
                          <a:rPr lang="en-GB" b="0" i="1" dirty="0" smtClean="0">
                            <a:solidFill>
                              <a:srgbClr val="003E72"/>
                            </a:solidFill>
                            <a:latin typeface="Cambria Math" panose="02040503050406030204" pitchFamily="18" charset="0"/>
                          </a:rPr>
                          <m:t>𝑇</m:t>
                        </m:r>
                      </m:sup>
                    </m:sSubSup>
                  </m:oMath>
                </a14:m>
                <a:endParaRPr lang="en-GB" b="0" dirty="0">
                  <a:solidFill>
                    <a:srgbClr val="003E72"/>
                  </a:solidFill>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Palpate to find marker positions in robot system </a:t>
                </a:r>
                <a14:m>
                  <m:oMath xmlns:m="http://schemas.openxmlformats.org/officeDocument/2006/math">
                    <m:sSubSup>
                      <m:sSubSupPr>
                        <m:ctrlPr>
                          <a:rPr lang="en-GB" b="0" i="1" dirty="0" smtClean="0">
                            <a:solidFill>
                              <a:srgbClr val="003E72"/>
                            </a:solidFill>
                            <a:latin typeface="Cambria Math" panose="02040503050406030204" pitchFamily="18" charset="0"/>
                          </a:rPr>
                        </m:ctrlPr>
                      </m:sSubSupPr>
                      <m:e>
                        <m:d>
                          <m:dPr>
                            <m:begChr m:val="["/>
                            <m:endChr m:val="]"/>
                            <m:ctrlPr>
                              <a:rPr lang="en-GB" i="1" dirty="0" smtClean="0">
                                <a:solidFill>
                                  <a:srgbClr val="003E72"/>
                                </a:solidFill>
                                <a:latin typeface="Cambria Math" panose="02040503050406030204" pitchFamily="18" charset="0"/>
                              </a:rPr>
                            </m:ctrlPr>
                          </m:dPr>
                          <m:e>
                            <m:r>
                              <a:rPr lang="en-GB" b="0" i="1" dirty="0" smtClean="0">
                                <a:solidFill>
                                  <a:srgbClr val="003E72"/>
                                </a:solidFill>
                                <a:latin typeface="Cambria Math" panose="02040503050406030204" pitchFamily="18" charset="0"/>
                              </a:rPr>
                              <m:t>𝑥</m:t>
                            </m:r>
                            <m:r>
                              <a:rPr lang="en-GB" b="0" i="1" dirty="0" smtClean="0">
                                <a:solidFill>
                                  <a:srgbClr val="003E72"/>
                                </a:solidFill>
                                <a:latin typeface="Cambria Math" panose="02040503050406030204" pitchFamily="18" charset="0"/>
                              </a:rPr>
                              <m:t> </m:t>
                            </m:r>
                            <m:r>
                              <a:rPr lang="en-GB" b="0" i="1" dirty="0" smtClean="0">
                                <a:solidFill>
                                  <a:srgbClr val="003E72"/>
                                </a:solidFill>
                                <a:latin typeface="Cambria Math" panose="02040503050406030204" pitchFamily="18" charset="0"/>
                              </a:rPr>
                              <m:t>𝑦</m:t>
                            </m:r>
                            <m:r>
                              <a:rPr lang="en-GB" b="0" i="1" dirty="0" smtClean="0">
                                <a:solidFill>
                                  <a:srgbClr val="003E72"/>
                                </a:solidFill>
                                <a:latin typeface="Cambria Math" panose="02040503050406030204" pitchFamily="18" charset="0"/>
                              </a:rPr>
                              <m:t>, </m:t>
                            </m:r>
                            <m:r>
                              <a:rPr lang="en-GB" b="0" i="1" dirty="0" smtClean="0">
                                <a:solidFill>
                                  <a:srgbClr val="003E72"/>
                                </a:solidFill>
                                <a:latin typeface="Cambria Math" panose="02040503050406030204" pitchFamily="18" charset="0"/>
                              </a:rPr>
                              <m:t>𝑧</m:t>
                            </m:r>
                          </m:e>
                        </m:d>
                      </m:e>
                      <m:sub>
                        <m:r>
                          <a:rPr lang="en-GB" b="0" i="1" dirty="0" smtClean="0">
                            <a:solidFill>
                              <a:srgbClr val="003E72"/>
                            </a:solidFill>
                            <a:latin typeface="Cambria Math" panose="02040503050406030204" pitchFamily="18" charset="0"/>
                          </a:rPr>
                          <m:t>𝑅</m:t>
                        </m:r>
                      </m:sub>
                      <m:sup>
                        <m:r>
                          <a:rPr lang="en-GB" b="0" i="1" dirty="0" smtClean="0">
                            <a:solidFill>
                              <a:srgbClr val="003E72"/>
                            </a:solidFill>
                            <a:latin typeface="Cambria Math" panose="02040503050406030204" pitchFamily="18" charset="0"/>
                          </a:rPr>
                          <m:t>𝑇</m:t>
                        </m:r>
                      </m:sup>
                    </m:sSubSup>
                  </m:oMath>
                </a14:m>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Solve the equations</a:t>
                </a:r>
              </a:p>
              <a:p>
                <a:pPr marL="285750" indent="-285750">
                  <a:buFont typeface="Arial" panose="020B0604020202020204" pitchFamily="34" charset="0"/>
                  <a:buChar char="•"/>
                </a:pPr>
                <a:endParaRPr lang="en-GB" dirty="0"/>
              </a:p>
            </p:txBody>
          </p:sp>
        </mc:Choice>
        <mc:Fallback>
          <p:sp>
            <p:nvSpPr>
              <p:cNvPr id="10" name="TextBox 9">
                <a:extLst>
                  <a:ext uri="{FF2B5EF4-FFF2-40B4-BE49-F238E27FC236}">
                    <a16:creationId xmlns:a16="http://schemas.microsoft.com/office/drawing/2014/main" id="{F659DA7B-9EA2-5867-8E6F-1FB898D173A9}"/>
                  </a:ext>
                </a:extLst>
              </p:cNvPr>
              <p:cNvSpPr txBox="1">
                <a:spLocks noRot="1" noChangeAspect="1" noMove="1" noResize="1" noEditPoints="1" noAdjustHandles="1" noChangeArrowheads="1" noChangeShapeType="1" noTextEdit="1"/>
              </p:cNvSpPr>
              <p:nvPr/>
            </p:nvSpPr>
            <p:spPr>
              <a:xfrm>
                <a:off x="154893" y="2633706"/>
                <a:ext cx="4907905" cy="2596673"/>
              </a:xfrm>
              <a:prstGeom prst="rect">
                <a:avLst/>
              </a:prstGeom>
              <a:blipFill>
                <a:blip r:embed="rId6"/>
                <a:stretch>
                  <a:fillRect l="-744" t="-1174"/>
                </a:stretch>
              </a:blipFill>
            </p:spPr>
            <p:txBody>
              <a:bodyPr/>
              <a:lstStyle/>
              <a:p>
                <a:r>
                  <a:rPr lang="en-GB">
                    <a:noFill/>
                  </a:rPr>
                  <a:t> </a:t>
                </a:r>
              </a:p>
            </p:txBody>
          </p:sp>
        </mc:Fallback>
      </mc:AlternateContent>
    </p:spTree>
    <p:extLst>
      <p:ext uri="{BB962C8B-B14F-4D97-AF65-F5344CB8AC3E}">
        <p14:creationId xmlns:p14="http://schemas.microsoft.com/office/powerpoint/2010/main" val="156485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322D-0661-4F16-92C2-CD4BA6A945D9}"/>
              </a:ext>
            </a:extLst>
          </p:cNvPr>
          <p:cNvSpPr>
            <a:spLocks noGrp="1"/>
          </p:cNvSpPr>
          <p:nvPr>
            <p:ph type="title"/>
          </p:nvPr>
        </p:nvSpPr>
        <p:spPr/>
        <p:txBody>
          <a:bodyPr/>
          <a:lstStyle/>
          <a:p>
            <a:r>
              <a:rPr lang="en-GB" dirty="0"/>
              <a:t>TCP positioning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B743F-5274-EC42-D898-B08D5BDD90F7}"/>
                  </a:ext>
                </a:extLst>
              </p:cNvPr>
              <p:cNvSpPr>
                <a:spLocks noGrp="1"/>
              </p:cNvSpPr>
              <p:nvPr>
                <p:ph idx="1"/>
              </p:nvPr>
            </p:nvSpPr>
            <p:spPr>
              <a:xfrm>
                <a:off x="309184" y="1395412"/>
                <a:ext cx="8665579" cy="4067175"/>
              </a:xfrm>
            </p:spPr>
            <p:txBody>
              <a:bodyPr/>
              <a:lstStyle/>
              <a:p>
                <a:pPr marL="0" indent="0">
                  <a:buNone/>
                </a:pPr>
                <a:r>
                  <a:rPr lang="en-GB" sz="1800" dirty="0"/>
                  <a:t>The probe needs to adjust itself to algin with the normal direction </a:t>
                </a:r>
                <a14:m>
                  <m:oMath xmlns:m="http://schemas.openxmlformats.org/officeDocument/2006/math">
                    <m:r>
                      <a:rPr lang="en-GB" sz="1800" b="0" i="1" dirty="0" smtClean="0">
                        <a:solidFill>
                          <a:srgbClr val="003E72"/>
                        </a:solidFill>
                        <a:latin typeface="Cambria Math" panose="02040503050406030204" pitchFamily="18" charset="0"/>
                      </a:rPr>
                      <m:t>𝑟</m:t>
                    </m:r>
                    <m:r>
                      <a:rPr lang="en-GB" sz="1800" b="0" i="1" dirty="0" smtClean="0">
                        <a:solidFill>
                          <a:srgbClr val="003E72"/>
                        </a:solidFill>
                        <a:latin typeface="Cambria Math" panose="02040503050406030204" pitchFamily="18" charset="0"/>
                      </a:rPr>
                      <m:t>=</m:t>
                    </m:r>
                    <m:r>
                      <a:rPr lang="en-GB" sz="1800" b="0" i="1" dirty="0" smtClean="0">
                        <a:solidFill>
                          <a:srgbClr val="003E72"/>
                        </a:solidFill>
                        <a:latin typeface="Cambria Math" panose="02040503050406030204" pitchFamily="18" charset="0"/>
                      </a:rPr>
                      <m:t>𝐹</m:t>
                    </m:r>
                    <m:r>
                      <a:rPr lang="en-GB" sz="1800" b="0" i="1" dirty="0" smtClean="0">
                        <a:solidFill>
                          <a:srgbClr val="003E72"/>
                        </a:solidFill>
                        <a:latin typeface="Cambria Math" panose="02040503050406030204" pitchFamily="18" charset="0"/>
                      </a:rPr>
                      <m:t>(</m:t>
                    </m:r>
                    <m:r>
                      <m:rPr>
                        <m:nor/>
                      </m:rPr>
                      <a:rPr lang="en-GB" sz="1800" dirty="0"/>
                      <m:t>M</m:t>
                    </m:r>
                    <m:r>
                      <m:rPr>
                        <m:nor/>
                      </m:rPr>
                      <a:rPr lang="en-GB" sz="1800" dirty="0"/>
                      <m:t>(</m:t>
                    </m:r>
                    <m:sSup>
                      <m:sSupPr>
                        <m:ctrlPr>
                          <a:rPr lang="en-GB" sz="1800" i="1" dirty="0">
                            <a:solidFill>
                              <a:srgbClr val="003E72"/>
                            </a:solidFill>
                            <a:latin typeface="Cambria Math" panose="02040503050406030204" pitchFamily="18" charset="0"/>
                          </a:rPr>
                        </m:ctrlPr>
                      </m:sSupPr>
                      <m:e>
                        <m:d>
                          <m:dPr>
                            <m:begChr m:val="["/>
                            <m:endChr m:val="]"/>
                            <m:ctrlPr>
                              <a:rPr lang="en-GB" sz="1800" i="1" dirty="0">
                                <a:solidFill>
                                  <a:srgbClr val="003E72"/>
                                </a:solidFill>
                                <a:latin typeface="Cambria Math" panose="02040503050406030204" pitchFamily="18" charset="0"/>
                              </a:rPr>
                            </m:ctrlPr>
                          </m:dPr>
                          <m:e>
                            <m:r>
                              <a:rPr lang="en-GB" sz="1800" i="1" dirty="0">
                                <a:solidFill>
                                  <a:srgbClr val="003E72"/>
                                </a:solidFill>
                                <a:latin typeface="Cambria Math" panose="02040503050406030204" pitchFamily="18" charset="0"/>
                              </a:rPr>
                              <m:t>𝑥</m:t>
                            </m:r>
                            <m:r>
                              <a:rPr lang="en-GB" sz="1800" i="1" dirty="0">
                                <a:solidFill>
                                  <a:srgbClr val="003E72"/>
                                </a:solidFill>
                                <a:latin typeface="Cambria Math" panose="02040503050406030204" pitchFamily="18" charset="0"/>
                              </a:rPr>
                              <m:t>, </m:t>
                            </m:r>
                            <m:r>
                              <a:rPr lang="en-GB" sz="1800" i="1" dirty="0">
                                <a:solidFill>
                                  <a:srgbClr val="003E72"/>
                                </a:solidFill>
                                <a:latin typeface="Cambria Math" panose="02040503050406030204" pitchFamily="18" charset="0"/>
                              </a:rPr>
                              <m:t>𝑦</m:t>
                            </m:r>
                          </m:e>
                        </m:d>
                      </m:e>
                      <m:sup>
                        <m:r>
                          <a:rPr lang="en-GB" sz="1800" i="1" dirty="0">
                            <a:solidFill>
                              <a:srgbClr val="003E72"/>
                            </a:solidFill>
                            <a:latin typeface="Cambria Math" panose="02040503050406030204" pitchFamily="18" charset="0"/>
                          </a:rPr>
                          <m:t>𝑇</m:t>
                        </m:r>
                      </m:sup>
                    </m:sSup>
                    <m:r>
                      <a:rPr lang="en-GB" sz="1800" b="0" i="1" dirty="0" smtClean="0">
                        <a:solidFill>
                          <a:srgbClr val="003E72"/>
                        </a:solidFill>
                        <a:latin typeface="Cambria Math" panose="02040503050406030204" pitchFamily="18" charset="0"/>
                      </a:rPr>
                      <m:t>)</m:t>
                    </m:r>
                  </m:oMath>
                </a14:m>
                <a:endParaRPr lang="en-GB" sz="1800" dirty="0"/>
              </a:p>
              <a:p>
                <a:endParaRPr lang="en-GB" dirty="0"/>
              </a:p>
            </p:txBody>
          </p:sp>
        </mc:Choice>
        <mc:Fallback>
          <p:sp>
            <p:nvSpPr>
              <p:cNvPr id="3" name="Content Placeholder 2">
                <a:extLst>
                  <a:ext uri="{FF2B5EF4-FFF2-40B4-BE49-F238E27FC236}">
                    <a16:creationId xmlns:a16="http://schemas.microsoft.com/office/drawing/2014/main" id="{68FB743F-5274-EC42-D898-B08D5BDD90F7}"/>
                  </a:ext>
                </a:extLst>
              </p:cNvPr>
              <p:cNvSpPr>
                <a:spLocks noGrp="1" noRot="1" noChangeAspect="1" noMove="1" noResize="1" noEditPoints="1" noAdjustHandles="1" noChangeArrowheads="1" noChangeShapeType="1" noTextEdit="1"/>
              </p:cNvSpPr>
              <p:nvPr>
                <p:ph idx="1"/>
              </p:nvPr>
            </p:nvSpPr>
            <p:spPr>
              <a:xfrm>
                <a:off x="309184" y="1395412"/>
                <a:ext cx="8665579" cy="4067175"/>
              </a:xfrm>
              <a:blipFill>
                <a:blip r:embed="rId2"/>
                <a:stretch>
                  <a:fillRect l="-1689" t="-1949"/>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C0D6D72F-3131-E921-2C1C-2717615C7EB2}"/>
              </a:ext>
            </a:extLst>
          </p:cNvPr>
          <p:cNvGrpSpPr/>
          <p:nvPr/>
        </p:nvGrpSpPr>
        <p:grpSpPr>
          <a:xfrm>
            <a:off x="539552" y="1844824"/>
            <a:ext cx="8665579" cy="4114524"/>
            <a:chOff x="290268" y="1772816"/>
            <a:chExt cx="8665579" cy="4114524"/>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BCE840-64BB-5E36-C44B-7D362AA0700D}"/>
                    </a:ext>
                  </a:extLst>
                </p:cNvPr>
                <p:cNvSpPr txBox="1"/>
                <p:nvPr/>
              </p:nvSpPr>
              <p:spPr>
                <a:xfrm>
                  <a:off x="290268" y="1772816"/>
                  <a:ext cx="8665579" cy="4114524"/>
                </a:xfrm>
                <a:prstGeom prst="rect">
                  <a:avLst/>
                </a:prstGeom>
                <a:noFill/>
              </p:spPr>
              <p:txBody>
                <a:bodyPr wrap="square" rtlCol="0">
                  <a:spAutoFit/>
                </a:bodyPr>
                <a:lstStyle/>
                <a:p>
                  <a:pPr marL="285750" indent="-285750">
                    <a:buFont typeface="Arial" panose="020B0604020202020204" pitchFamily="34" charset="0"/>
                    <a:buChar char="•"/>
                  </a:pPr>
                  <a:r>
                    <a:rPr lang="en-GB" sz="1600" dirty="0"/>
                    <a:t>Query the point cloud map for normal vector direction at current position</a:t>
                  </a:r>
                </a:p>
                <a:p>
                  <a:pPr marL="742950" lvl="1" indent="-285750">
                    <a:buFont typeface="Arial" panose="020B0604020202020204" pitchFamily="34" charset="0"/>
                    <a:buChar char="•"/>
                  </a:pPr>
                  <a:r>
                    <a:rPr lang="en-GB" sz="1600" dirty="0"/>
                    <a:t>M(</a:t>
                  </a:r>
                  <a14:m>
                    <m:oMath xmlns:m="http://schemas.openxmlformats.org/officeDocument/2006/math">
                      <m:sSup>
                        <m:sSupPr>
                          <m:ctrlPr>
                            <a:rPr lang="en-GB" sz="1600" i="1" dirty="0">
                              <a:solidFill>
                                <a:srgbClr val="003E72"/>
                              </a:solidFill>
                              <a:latin typeface="Cambria Math" panose="02040503050406030204" pitchFamily="18" charset="0"/>
                            </a:rPr>
                          </m:ctrlPr>
                        </m:sSupPr>
                        <m:e>
                          <m:d>
                            <m:dPr>
                              <m:begChr m:val="["/>
                              <m:endChr m:val="]"/>
                              <m:ctrlPr>
                                <a:rPr lang="en-GB" sz="1600" i="1" dirty="0">
                                  <a:solidFill>
                                    <a:srgbClr val="003E72"/>
                                  </a:solidFill>
                                  <a:latin typeface="Cambria Math" panose="02040503050406030204" pitchFamily="18" charset="0"/>
                                </a:rPr>
                              </m:ctrlPr>
                            </m:dPr>
                            <m:e>
                              <m:r>
                                <a:rPr lang="en-GB" sz="1600" i="1" dirty="0">
                                  <a:solidFill>
                                    <a:srgbClr val="003E72"/>
                                  </a:solidFill>
                                  <a:latin typeface="Cambria Math" panose="02040503050406030204" pitchFamily="18" charset="0"/>
                                </a:rPr>
                                <m:t>𝑥</m:t>
                              </m:r>
                              <m:r>
                                <a:rPr lang="en-GB" sz="1600" i="1" dirty="0">
                                  <a:solidFill>
                                    <a:srgbClr val="003E72"/>
                                  </a:solidFill>
                                  <a:latin typeface="Cambria Math" panose="02040503050406030204" pitchFamily="18" charset="0"/>
                                </a:rPr>
                                <m:t>, </m:t>
                              </m:r>
                              <m:r>
                                <a:rPr lang="en-GB" sz="1600" i="1" dirty="0">
                                  <a:solidFill>
                                    <a:srgbClr val="003E72"/>
                                  </a:solidFill>
                                  <a:latin typeface="Cambria Math" panose="02040503050406030204" pitchFamily="18" charset="0"/>
                                </a:rPr>
                                <m:t>𝑦</m:t>
                              </m:r>
                            </m:e>
                          </m:d>
                        </m:e>
                        <m:sup>
                          <m:r>
                            <a:rPr lang="en-GB" sz="1600" i="1" dirty="0">
                              <a:solidFill>
                                <a:srgbClr val="003E72"/>
                              </a:solidFill>
                              <a:latin typeface="Cambria Math" panose="02040503050406030204" pitchFamily="18" charset="0"/>
                            </a:rPr>
                            <m:t>𝑇</m:t>
                          </m:r>
                        </m:sup>
                      </m:sSup>
                    </m:oMath>
                  </a14:m>
                  <a:r>
                    <a:rPr lang="en-GB" sz="1600" dirty="0"/>
                    <a:t>) = </a:t>
                  </a:r>
                  <a14:m>
                    <m:oMath xmlns:m="http://schemas.openxmlformats.org/officeDocument/2006/math">
                      <m:sSup>
                        <m:sSupPr>
                          <m:ctrlPr>
                            <a:rPr lang="en-GB" sz="1600" i="1" dirty="0">
                              <a:solidFill>
                                <a:srgbClr val="003E72"/>
                              </a:solidFill>
                              <a:latin typeface="Cambria Math" panose="02040503050406030204" pitchFamily="18" charset="0"/>
                            </a:rPr>
                          </m:ctrlPr>
                        </m:sSupPr>
                        <m:e>
                          <m:d>
                            <m:dPr>
                              <m:begChr m:val="["/>
                              <m:endChr m:val="]"/>
                              <m:ctrlPr>
                                <a:rPr lang="en-GB" sz="1600" i="1" dirty="0">
                                  <a:solidFill>
                                    <a:srgbClr val="003E72"/>
                                  </a:solidFill>
                                  <a:latin typeface="Cambria Math" panose="02040503050406030204" pitchFamily="18" charset="0"/>
                                </a:rPr>
                              </m:ctrlPr>
                            </m:dPr>
                            <m:e>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𝑥</m:t>
                                  </m:r>
                                </m:e>
                                <m:sub>
                                  <m:r>
                                    <a:rPr lang="en-GB" sz="1600" i="1" dirty="0">
                                      <a:solidFill>
                                        <a:srgbClr val="003E72"/>
                                      </a:solidFill>
                                      <a:latin typeface="Cambria Math" panose="02040503050406030204" pitchFamily="18" charset="0"/>
                                    </a:rPr>
                                    <m:t>0</m:t>
                                  </m:r>
                                </m:sub>
                              </m:sSub>
                              <m:r>
                                <a:rPr lang="en-GB" sz="1600" i="1" dirty="0">
                                  <a:solidFill>
                                    <a:srgbClr val="003E72"/>
                                  </a:solidFill>
                                  <a:latin typeface="Cambria Math" panose="02040503050406030204" pitchFamily="18" charset="0"/>
                                </a:rPr>
                                <m:t>,</m:t>
                              </m:r>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𝑦</m:t>
                                  </m:r>
                                </m:e>
                                <m:sub>
                                  <m:r>
                                    <a:rPr lang="en-GB" sz="1600" i="1" dirty="0">
                                      <a:solidFill>
                                        <a:srgbClr val="003E72"/>
                                      </a:solidFill>
                                      <a:latin typeface="Cambria Math" panose="02040503050406030204" pitchFamily="18" charset="0"/>
                                    </a:rPr>
                                    <m:t>0</m:t>
                                  </m:r>
                                </m:sub>
                              </m:sSub>
                              <m:r>
                                <a:rPr lang="en-GB" sz="1600" i="1" dirty="0">
                                  <a:solidFill>
                                    <a:srgbClr val="003E72"/>
                                  </a:solidFill>
                                  <a:latin typeface="Cambria Math" panose="02040503050406030204" pitchFamily="18" charset="0"/>
                                </a:rPr>
                                <m:t>,</m:t>
                              </m:r>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𝑧</m:t>
                                  </m:r>
                                </m:e>
                                <m:sub>
                                  <m:r>
                                    <a:rPr lang="en-GB" sz="1600" i="1" dirty="0">
                                      <a:solidFill>
                                        <a:srgbClr val="003E72"/>
                                      </a:solidFill>
                                      <a:latin typeface="Cambria Math" panose="02040503050406030204" pitchFamily="18" charset="0"/>
                                    </a:rPr>
                                    <m:t>0</m:t>
                                  </m:r>
                                </m:sub>
                              </m:sSub>
                            </m:e>
                          </m:d>
                        </m:e>
                        <m:sup>
                          <m:r>
                            <a:rPr lang="en-GB" sz="1600" i="1" dirty="0">
                              <a:solidFill>
                                <a:srgbClr val="003E72"/>
                              </a:solidFill>
                              <a:latin typeface="Cambria Math" panose="02040503050406030204" pitchFamily="18" charset="0"/>
                            </a:rPr>
                            <m:t>𝑇</m:t>
                          </m:r>
                        </m:sup>
                      </m:sSup>
                    </m:oMath>
                  </a14:m>
                  <a:r>
                    <a:rPr lang="en-GB" sz="1600" dirty="0"/>
                    <a:t>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Find the three unit vectors of desired probe system</a:t>
                  </a:r>
                </a:p>
                <a:p>
                  <a:pPr marL="742950" lvl="1" indent="-285750">
                    <a:buFont typeface="Arial" panose="020B0604020202020204" pitchFamily="34" charset="0"/>
                    <a:buChar char="•"/>
                  </a:pPr>
                  <a14:m>
                    <m:oMath xmlns:m="http://schemas.openxmlformats.org/officeDocument/2006/math">
                      <m:sSup>
                        <m:sSupPr>
                          <m:ctrlPr>
                            <a:rPr lang="en-GB" sz="1600" i="1" dirty="0" smtClean="0">
                              <a:solidFill>
                                <a:srgbClr val="003E72"/>
                              </a:solidFill>
                              <a:latin typeface="Cambria Math" panose="02040503050406030204" pitchFamily="18" charset="0"/>
                            </a:rPr>
                          </m:ctrlPr>
                        </m:sSupPr>
                        <m:e>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𝑧</m:t>
                              </m:r>
                            </m:sub>
                          </m:sSub>
                          <m:r>
                            <a:rPr lang="en-GB" sz="1600" b="0" i="1" dirty="0" smtClean="0">
                              <a:solidFill>
                                <a:srgbClr val="003E72"/>
                              </a:solidFill>
                              <a:latin typeface="Cambria Math" panose="02040503050406030204" pitchFamily="18" charset="0"/>
                            </a:rPr>
                            <m:t>=</m:t>
                          </m:r>
                          <m:sSup>
                            <m:sSupPr>
                              <m:ctrlPr>
                                <a:rPr lang="en-GB" sz="1600" i="1" dirty="0">
                                  <a:solidFill>
                                    <a:srgbClr val="003E72"/>
                                  </a:solidFill>
                                  <a:latin typeface="Cambria Math" panose="02040503050406030204" pitchFamily="18" charset="0"/>
                                </a:rPr>
                              </m:ctrlPr>
                            </m:sSupPr>
                            <m:e>
                              <m:d>
                                <m:dPr>
                                  <m:begChr m:val="["/>
                                  <m:endChr m:val="]"/>
                                  <m:ctrlPr>
                                    <a:rPr lang="en-GB" sz="1600" i="1" dirty="0">
                                      <a:solidFill>
                                        <a:srgbClr val="003E72"/>
                                      </a:solidFill>
                                      <a:latin typeface="Cambria Math" panose="02040503050406030204" pitchFamily="18" charset="0"/>
                                    </a:rPr>
                                  </m:ctrlPr>
                                </m:dPr>
                                <m:e>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𝑥</m:t>
                                      </m:r>
                                    </m:e>
                                    <m:sub>
                                      <m:r>
                                        <a:rPr lang="en-GB" sz="1600" b="0" i="1" dirty="0" smtClean="0">
                                          <a:solidFill>
                                            <a:srgbClr val="003E72"/>
                                          </a:solidFill>
                                          <a:latin typeface="Cambria Math" panose="02040503050406030204" pitchFamily="18" charset="0"/>
                                        </a:rPr>
                                        <m:t>𝑧</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𝑦</m:t>
                                      </m:r>
                                    </m:e>
                                    <m:sub>
                                      <m:r>
                                        <a:rPr lang="en-GB" sz="1600" b="0" i="1" dirty="0" smtClean="0">
                                          <a:solidFill>
                                            <a:srgbClr val="003E72"/>
                                          </a:solidFill>
                                          <a:latin typeface="Cambria Math" panose="02040503050406030204" pitchFamily="18" charset="0"/>
                                        </a:rPr>
                                        <m:t>𝑧</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𝑧</m:t>
                                      </m:r>
                                    </m:e>
                                    <m:sub>
                                      <m:r>
                                        <a:rPr lang="en-GB" sz="1600" b="0" i="1" dirty="0" smtClean="0">
                                          <a:solidFill>
                                            <a:srgbClr val="003E72"/>
                                          </a:solidFill>
                                          <a:latin typeface="Cambria Math" panose="02040503050406030204" pitchFamily="18" charset="0"/>
                                        </a:rPr>
                                        <m:t>𝑧</m:t>
                                      </m:r>
                                    </m:sub>
                                  </m:sSub>
                                </m:e>
                              </m:d>
                            </m:e>
                            <m:sup>
                              <m:r>
                                <a:rPr lang="en-GB" sz="1600" i="1" dirty="0">
                                  <a:solidFill>
                                    <a:srgbClr val="003E72"/>
                                  </a:solidFill>
                                  <a:latin typeface="Cambria Math" panose="02040503050406030204" pitchFamily="18" charset="0"/>
                                </a:rPr>
                                <m:t>𝑇</m:t>
                              </m:r>
                            </m:sup>
                          </m:sSup>
                          <m:r>
                            <a:rPr lang="en-GB" sz="1600" b="0" i="1" dirty="0" smtClean="0">
                              <a:solidFill>
                                <a:srgbClr val="003E72"/>
                              </a:solidFill>
                              <a:latin typeface="Cambria Math" panose="02040503050406030204" pitchFamily="18" charset="0"/>
                            </a:rPr>
                            <m:t>= </m:t>
                          </m:r>
                          <m:r>
                            <a:rPr lang="en-GB" sz="1600" b="0" i="1" dirty="0" smtClean="0">
                              <a:solidFill>
                                <a:srgbClr val="003E72"/>
                              </a:solidFill>
                              <a:latin typeface="Cambria Math" panose="02040503050406030204" pitchFamily="18" charset="0"/>
                            </a:rPr>
                            <m:t>−</m:t>
                          </m:r>
                          <m:d>
                            <m:dPr>
                              <m:begChr m:val="["/>
                              <m:endChr m:val="]"/>
                              <m:ctrlPr>
                                <a:rPr lang="en-GB" sz="1600" i="1" dirty="0">
                                  <a:solidFill>
                                    <a:srgbClr val="003E72"/>
                                  </a:solidFill>
                                  <a:latin typeface="Cambria Math" panose="02040503050406030204" pitchFamily="18" charset="0"/>
                                </a:rPr>
                              </m:ctrlPr>
                            </m:dPr>
                            <m:e>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𝑥</m:t>
                                  </m:r>
                                </m:e>
                                <m:sub>
                                  <m:r>
                                    <a:rPr lang="en-GB" sz="1600" b="0" i="1" dirty="0" smtClean="0">
                                      <a:solidFill>
                                        <a:srgbClr val="003E72"/>
                                      </a:solidFill>
                                      <a:latin typeface="Cambria Math" panose="02040503050406030204" pitchFamily="18" charset="0"/>
                                    </a:rPr>
                                    <m:t>0</m:t>
                                  </m:r>
                                </m:sub>
                              </m:sSub>
                              <m:r>
                                <a:rPr lang="en-GB" sz="1600" b="0" i="1" dirty="0" smtClean="0">
                                  <a:solidFill>
                                    <a:srgbClr val="003E72"/>
                                  </a:solidFill>
                                  <a:latin typeface="Cambria Math" panose="02040503050406030204" pitchFamily="18" charset="0"/>
                                </a:rPr>
                                <m:t>,</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𝑦</m:t>
                                  </m:r>
                                </m:e>
                                <m:sub>
                                  <m:r>
                                    <a:rPr lang="en-GB" sz="1600" b="0" i="1" dirty="0" smtClean="0">
                                      <a:solidFill>
                                        <a:srgbClr val="003E72"/>
                                      </a:solidFill>
                                      <a:latin typeface="Cambria Math" panose="02040503050406030204" pitchFamily="18" charset="0"/>
                                    </a:rPr>
                                    <m:t>0</m:t>
                                  </m:r>
                                </m:sub>
                              </m:sSub>
                              <m:r>
                                <a:rPr lang="en-GB" sz="1600" b="0" i="1" dirty="0" smtClean="0">
                                  <a:solidFill>
                                    <a:srgbClr val="003E72"/>
                                  </a:solidFill>
                                  <a:latin typeface="Cambria Math" panose="02040503050406030204" pitchFamily="18" charset="0"/>
                                </a:rPr>
                                <m:t>,</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𝑧</m:t>
                                  </m:r>
                                </m:e>
                                <m:sub>
                                  <m:r>
                                    <a:rPr lang="en-GB" sz="1600" b="0" i="1" dirty="0" smtClean="0">
                                      <a:solidFill>
                                        <a:srgbClr val="003E72"/>
                                      </a:solidFill>
                                      <a:latin typeface="Cambria Math" panose="02040503050406030204" pitchFamily="18" charset="0"/>
                                    </a:rPr>
                                    <m:t>0</m:t>
                                  </m:r>
                                </m:sub>
                              </m:sSub>
                            </m:e>
                          </m:d>
                        </m:e>
                        <m:sup>
                          <m:r>
                            <a:rPr lang="en-GB" sz="1600" i="1" dirty="0">
                              <a:solidFill>
                                <a:srgbClr val="003E72"/>
                              </a:solidFill>
                              <a:latin typeface="Cambria Math" panose="02040503050406030204" pitchFamily="18" charset="0"/>
                            </a:rPr>
                            <m:t>𝑇</m:t>
                          </m:r>
                        </m:sup>
                      </m:sSup>
                    </m:oMath>
                  </a14:m>
                  <a:endParaRPr lang="en-GB" sz="1600" dirty="0"/>
                </a:p>
                <a:p>
                  <a:pPr marL="742950" lvl="1" indent="-285750">
                    <a:buFont typeface="Arial" panose="020B0604020202020204" pitchFamily="34" charset="0"/>
                    <a:buChar char="•"/>
                  </a:pPr>
                  <a:endParaRPr lang="en-GB" sz="1600" dirty="0"/>
                </a:p>
                <a:p>
                  <a:pPr marL="742950" lvl="1" indent="-285750">
                    <a:buFont typeface="Arial" panose="020B0604020202020204" pitchFamily="34" charset="0"/>
                    <a:buChar char="•"/>
                  </a:pPr>
                  <a:r>
                    <a:rPr lang="en-GB" sz="1600" dirty="0"/>
                    <a:t>Constraint </a:t>
                  </a:r>
                  <a14:m>
                    <m:oMath xmlns:m="http://schemas.openxmlformats.org/officeDocument/2006/math">
                      <m:sSub>
                        <m:sSubPr>
                          <m:ctrlPr>
                            <a:rPr lang="en-GB" sz="1600" b="0" i="1" dirty="0" smtClean="0">
                              <a:solidFill>
                                <a:srgbClr val="003E72"/>
                              </a:solidFill>
                              <a:latin typeface="Cambria Math" panose="02040503050406030204" pitchFamily="18" charset="0"/>
                            </a:rPr>
                          </m:ctrlPr>
                        </m:sSubPr>
                        <m:e>
                          <m:r>
                            <a:rPr lang="en-GB" sz="160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𝑦</m:t>
                          </m:r>
                        </m:sub>
                      </m:sSub>
                    </m:oMath>
                  </a14:m>
                  <a:r>
                    <a:rPr lang="en-GB" sz="1600" dirty="0"/>
                    <a:t> to be in </a:t>
                  </a:r>
                  <a14:m>
                    <m:oMath xmlns:m="http://schemas.openxmlformats.org/officeDocument/2006/math">
                      <m:r>
                        <a:rPr lang="en-GB" sz="1600" b="0" i="1" smtClean="0">
                          <a:latin typeface="Cambria Math" panose="02040503050406030204" pitchFamily="18" charset="0"/>
                        </a:rPr>
                        <m:t>𝑌</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𝑍</m:t>
                          </m:r>
                        </m:e>
                        <m:sub>
                          <m:r>
                            <a:rPr lang="en-GB" sz="1600" b="0" i="1" smtClean="0">
                              <a:latin typeface="Cambria Math" panose="02040503050406030204" pitchFamily="18" charset="0"/>
                            </a:rPr>
                            <m:t>𝑅</m:t>
                          </m:r>
                        </m:sub>
                      </m:sSub>
                    </m:oMath>
                  </a14:m>
                  <a:r>
                    <a:rPr lang="en-GB" sz="1600" dirty="0"/>
                    <a:t> plane and </a:t>
                  </a:r>
                  <a14:m>
                    <m:oMath xmlns:m="http://schemas.openxmlformats.org/officeDocument/2006/math">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𝑒</m:t>
                          </m:r>
                        </m:e>
                        <m:sub>
                          <m:r>
                            <a:rPr lang="en-GB" sz="1600" i="1" dirty="0">
                              <a:solidFill>
                                <a:srgbClr val="003E72"/>
                              </a:solidFill>
                              <a:latin typeface="Cambria Math" panose="02040503050406030204" pitchFamily="18" charset="0"/>
                            </a:rPr>
                            <m:t>𝑦</m:t>
                          </m:r>
                        </m:sub>
                      </m:sSub>
                      <m:r>
                        <a:rPr lang="en-GB" sz="1600" i="1" dirty="0" smtClean="0">
                          <a:solidFill>
                            <a:srgbClr val="003E72"/>
                          </a:solidFill>
                          <a:latin typeface="Cambria Math" panose="02040503050406030204" pitchFamily="18" charset="0"/>
                          <a:ea typeface="Cambria Math" panose="02040503050406030204" pitchFamily="18" charset="0"/>
                        </a:rPr>
                        <m:t>⊥</m:t>
                      </m:r>
                      <m:sSub>
                        <m:sSubPr>
                          <m:ctrlPr>
                            <a:rPr lang="en-GB" sz="1600" b="0" i="1" dirty="0" smtClean="0">
                              <a:solidFill>
                                <a:srgbClr val="003E72"/>
                              </a:solidFill>
                              <a:latin typeface="Cambria Math" panose="02040503050406030204" pitchFamily="18" charset="0"/>
                              <a:ea typeface="Cambria Math" panose="02040503050406030204" pitchFamily="18" charset="0"/>
                            </a:rPr>
                          </m:ctrlPr>
                        </m:sSubPr>
                        <m:e>
                          <m:r>
                            <a:rPr lang="en-GB" sz="1600" b="0" i="1" dirty="0" smtClean="0">
                              <a:solidFill>
                                <a:srgbClr val="003E72"/>
                              </a:solidFill>
                              <a:latin typeface="Cambria Math" panose="02040503050406030204" pitchFamily="18" charset="0"/>
                              <a:ea typeface="Cambria Math" panose="02040503050406030204" pitchFamily="18" charset="0"/>
                            </a:rPr>
                            <m:t>𝑒</m:t>
                          </m:r>
                        </m:e>
                        <m:sub>
                          <m:r>
                            <a:rPr lang="en-GB" sz="1600" b="0" i="1" dirty="0" smtClean="0">
                              <a:solidFill>
                                <a:srgbClr val="003E72"/>
                              </a:solidFill>
                              <a:latin typeface="Cambria Math" panose="02040503050406030204" pitchFamily="18" charset="0"/>
                              <a:ea typeface="Cambria Math" panose="02040503050406030204" pitchFamily="18" charset="0"/>
                            </a:rPr>
                            <m:t>𝑍</m:t>
                          </m:r>
                        </m:sub>
                      </m:sSub>
                    </m:oMath>
                  </a14:m>
                  <a:r>
                    <a:rPr lang="en-GB" sz="1600" dirty="0"/>
                    <a:t> </a:t>
                  </a:r>
                </a:p>
                <a:p>
                  <a:pPr marL="1200150" lvl="2" indent="-285750">
                    <a:buFont typeface="Arial" panose="020B0604020202020204" pitchFamily="34" charset="0"/>
                    <a:buChar char="•"/>
                  </a:pPr>
                  <a14:m>
                    <m:oMath xmlns:m="http://schemas.openxmlformats.org/officeDocument/2006/math">
                      <m:sSup>
                        <m:sSupPr>
                          <m:ctrlPr>
                            <a:rPr lang="en-GB" sz="1600" i="1" dirty="0" smtClean="0">
                              <a:solidFill>
                                <a:srgbClr val="003E72"/>
                              </a:solidFill>
                              <a:latin typeface="Cambria Math" panose="02040503050406030204" pitchFamily="18" charset="0"/>
                            </a:rPr>
                          </m:ctrlPr>
                        </m:sSupPr>
                        <m:e>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𝑌</m:t>
                              </m:r>
                            </m:sub>
                          </m:sSub>
                          <m:r>
                            <a:rPr lang="en-GB" sz="1600" i="1" dirty="0">
                              <a:solidFill>
                                <a:srgbClr val="003E72"/>
                              </a:solidFill>
                              <a:latin typeface="Cambria Math" panose="02040503050406030204" pitchFamily="18" charset="0"/>
                            </a:rPr>
                            <m:t>=</m:t>
                          </m:r>
                          <m:sSup>
                            <m:sSupPr>
                              <m:ctrlPr>
                                <a:rPr lang="en-GB" sz="1600" i="1" dirty="0">
                                  <a:solidFill>
                                    <a:srgbClr val="003E72"/>
                                  </a:solidFill>
                                  <a:latin typeface="Cambria Math" panose="02040503050406030204" pitchFamily="18" charset="0"/>
                                </a:rPr>
                              </m:ctrlPr>
                            </m:sSupPr>
                            <m:e>
                              <m:d>
                                <m:dPr>
                                  <m:begChr m:val="["/>
                                  <m:endChr m:val="]"/>
                                  <m:ctrlPr>
                                    <a:rPr lang="en-GB" sz="1600" i="1" dirty="0">
                                      <a:solidFill>
                                        <a:srgbClr val="003E72"/>
                                      </a:solidFill>
                                      <a:latin typeface="Cambria Math" panose="02040503050406030204" pitchFamily="18" charset="0"/>
                                    </a:rPr>
                                  </m:ctrlPr>
                                </m:dPr>
                                <m:e>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𝑥</m:t>
                                      </m:r>
                                    </m:e>
                                    <m:sub>
                                      <m:r>
                                        <a:rPr lang="en-GB" sz="1600" b="0" i="1" dirty="0" smtClean="0">
                                          <a:solidFill>
                                            <a:srgbClr val="003E72"/>
                                          </a:solidFill>
                                          <a:latin typeface="Cambria Math" panose="02040503050406030204" pitchFamily="18" charset="0"/>
                                        </a:rPr>
                                        <m:t>𝑌</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𝑦</m:t>
                                      </m:r>
                                    </m:e>
                                    <m:sub>
                                      <m:r>
                                        <a:rPr lang="en-GB" sz="1600" b="0" i="1" dirty="0" smtClean="0">
                                          <a:solidFill>
                                            <a:srgbClr val="003E72"/>
                                          </a:solidFill>
                                          <a:latin typeface="Cambria Math" panose="02040503050406030204" pitchFamily="18" charset="0"/>
                                        </a:rPr>
                                        <m:t>𝑌</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𝑧</m:t>
                                      </m:r>
                                    </m:e>
                                    <m:sub>
                                      <m:r>
                                        <a:rPr lang="en-GB" sz="1600" b="0" i="1" dirty="0" smtClean="0">
                                          <a:solidFill>
                                            <a:srgbClr val="003E72"/>
                                          </a:solidFill>
                                          <a:latin typeface="Cambria Math" panose="02040503050406030204" pitchFamily="18" charset="0"/>
                                        </a:rPr>
                                        <m:t>𝑌</m:t>
                                      </m:r>
                                    </m:sub>
                                  </m:sSub>
                                </m:e>
                              </m:d>
                            </m:e>
                            <m:sup>
                              <m:r>
                                <a:rPr lang="en-GB" sz="1600" i="1" dirty="0">
                                  <a:solidFill>
                                    <a:srgbClr val="003E72"/>
                                  </a:solidFill>
                                  <a:latin typeface="Cambria Math" panose="02040503050406030204" pitchFamily="18" charset="0"/>
                                </a:rPr>
                                <m:t>𝑇</m:t>
                              </m:r>
                            </m:sup>
                          </m:sSup>
                          <m:r>
                            <a:rPr lang="en-GB" sz="1600" i="1" dirty="0">
                              <a:solidFill>
                                <a:srgbClr val="003E72"/>
                              </a:solidFill>
                              <a:latin typeface="Cambria Math" panose="02040503050406030204" pitchFamily="18" charset="0"/>
                            </a:rPr>
                            <m:t>= −</m:t>
                          </m:r>
                          <m:d>
                            <m:dPr>
                              <m:begChr m:val="["/>
                              <m:endChr m:val="]"/>
                              <m:ctrlPr>
                                <a:rPr lang="en-GB" sz="1600" i="1" dirty="0">
                                  <a:solidFill>
                                    <a:srgbClr val="003E72"/>
                                  </a:solidFill>
                                  <a:latin typeface="Cambria Math" panose="02040503050406030204" pitchFamily="18" charset="0"/>
                                </a:rPr>
                              </m:ctrlPr>
                            </m:dPr>
                            <m:e>
                              <m:r>
                                <a:rPr lang="en-GB" sz="1600" b="0" i="1" dirty="0" smtClean="0">
                                  <a:solidFill>
                                    <a:srgbClr val="003E72"/>
                                  </a:solidFill>
                                  <a:latin typeface="Cambria Math" panose="02040503050406030204" pitchFamily="18" charset="0"/>
                                </a:rPr>
                                <m:t>0,</m:t>
                              </m:r>
                              <m:f>
                                <m:fPr>
                                  <m:ctrlPr>
                                    <a:rPr lang="en-GB" sz="1600" b="0" i="1" dirty="0" smtClean="0">
                                      <a:solidFill>
                                        <a:srgbClr val="003E72"/>
                                      </a:solidFill>
                                      <a:latin typeface="Cambria Math" panose="02040503050406030204" pitchFamily="18" charset="0"/>
                                    </a:rPr>
                                  </m:ctrlPr>
                                </m:fPr>
                                <m:num>
                                  <m:r>
                                    <a:rPr lang="en-GB" sz="1600" b="0" i="1" dirty="0" smtClean="0">
                                      <a:solidFill>
                                        <a:srgbClr val="003E72"/>
                                      </a:solidFill>
                                      <a:latin typeface="Cambria Math" panose="02040503050406030204" pitchFamily="18" charset="0"/>
                                    </a:rPr>
                                    <m:t>𝑎𝑏𝑠</m:t>
                                  </m:r>
                                  <m:d>
                                    <m:dPr>
                                      <m:ctrlPr>
                                        <a:rPr lang="en-GB" sz="1600" b="0" i="1" dirty="0" smtClean="0">
                                          <a:solidFill>
                                            <a:srgbClr val="003E72"/>
                                          </a:solidFill>
                                          <a:latin typeface="Cambria Math" panose="02040503050406030204" pitchFamily="18" charset="0"/>
                                        </a:rPr>
                                      </m:ctrlPr>
                                    </m:dPr>
                                    <m:e>
                                      <m:r>
                                        <a:rPr lang="en-GB" sz="1600" b="0" i="1" dirty="0" smtClean="0">
                                          <a:solidFill>
                                            <a:srgbClr val="003E72"/>
                                          </a:solidFill>
                                          <a:latin typeface="Cambria Math" panose="02040503050406030204" pitchFamily="18" charset="0"/>
                                        </a:rPr>
                                        <m:t>𝑘</m:t>
                                      </m:r>
                                    </m:e>
                                  </m:d>
                                </m:num>
                                <m:den>
                                  <m:rad>
                                    <m:radPr>
                                      <m:degHide m:val="on"/>
                                      <m:ctrlPr>
                                        <a:rPr lang="en-GB" sz="1600" b="0" i="1" dirty="0" smtClean="0">
                                          <a:solidFill>
                                            <a:srgbClr val="003E72"/>
                                          </a:solidFill>
                                          <a:latin typeface="Cambria Math" panose="02040503050406030204" pitchFamily="18" charset="0"/>
                                        </a:rPr>
                                      </m:ctrlPr>
                                    </m:radPr>
                                    <m:deg/>
                                    <m:e>
                                      <m:r>
                                        <a:rPr lang="en-GB" sz="1600" b="0" i="1" dirty="0" smtClean="0">
                                          <a:solidFill>
                                            <a:srgbClr val="003E72"/>
                                          </a:solidFill>
                                          <a:latin typeface="Cambria Math" panose="02040503050406030204" pitchFamily="18" charset="0"/>
                                        </a:rPr>
                                        <m:t>1</m:t>
                                      </m:r>
                                      <m:r>
                                        <a:rPr lang="en-GB" sz="1600" i="1" dirty="0">
                                          <a:solidFill>
                                            <a:srgbClr val="003E72"/>
                                          </a:solidFill>
                                          <a:latin typeface="Cambria Math" panose="02040503050406030204" pitchFamily="18" charset="0"/>
                                        </a:rPr>
                                        <m:t>+</m:t>
                                      </m:r>
                                      <m:sSup>
                                        <m:sSupPr>
                                          <m:ctrlPr>
                                            <a:rPr lang="en-GB" sz="1600" i="1" dirty="0">
                                              <a:solidFill>
                                                <a:srgbClr val="003E72"/>
                                              </a:solidFill>
                                              <a:latin typeface="Cambria Math" panose="02040503050406030204" pitchFamily="18" charset="0"/>
                                            </a:rPr>
                                          </m:ctrlPr>
                                        </m:sSupPr>
                                        <m:e>
                                          <m:r>
                                            <a:rPr lang="en-GB" sz="1600" i="1" dirty="0">
                                              <a:solidFill>
                                                <a:srgbClr val="003E72"/>
                                              </a:solidFill>
                                              <a:latin typeface="Cambria Math" panose="02040503050406030204" pitchFamily="18" charset="0"/>
                                            </a:rPr>
                                            <m:t>𝑘</m:t>
                                          </m:r>
                                        </m:e>
                                        <m:sup>
                                          <m:r>
                                            <a:rPr lang="en-GB" sz="1600" i="1" dirty="0">
                                              <a:solidFill>
                                                <a:srgbClr val="003E72"/>
                                              </a:solidFill>
                                              <a:latin typeface="Cambria Math" panose="02040503050406030204" pitchFamily="18" charset="0"/>
                                            </a:rPr>
                                            <m:t>2</m:t>
                                          </m:r>
                                        </m:sup>
                                      </m:sSup>
                                    </m:e>
                                  </m:rad>
                                </m:den>
                              </m:f>
                              <m:r>
                                <a:rPr lang="en-GB" sz="1600" b="0" i="1" dirty="0" smtClean="0">
                                  <a:solidFill>
                                    <a:srgbClr val="003E72"/>
                                  </a:solidFill>
                                  <a:latin typeface="Cambria Math" panose="02040503050406030204" pitchFamily="18" charset="0"/>
                                </a:rPr>
                                <m:t>,</m:t>
                              </m:r>
                              <m:f>
                                <m:fPr>
                                  <m:ctrlPr>
                                    <a:rPr lang="en-GB" sz="1600" i="1" dirty="0">
                                      <a:solidFill>
                                        <a:srgbClr val="003E72"/>
                                      </a:solidFill>
                                      <a:latin typeface="Cambria Math" panose="02040503050406030204" pitchFamily="18" charset="0"/>
                                    </a:rPr>
                                  </m:ctrlPr>
                                </m:fPr>
                                <m:num>
                                  <m:r>
                                    <a:rPr lang="en-GB" sz="1600" b="0" i="1" dirty="0" smtClean="0">
                                      <a:solidFill>
                                        <a:srgbClr val="003E72"/>
                                      </a:solidFill>
                                      <a:latin typeface="Cambria Math" panose="02040503050406030204" pitchFamily="18" charset="0"/>
                                    </a:rPr>
                                    <m:t>𝑠𝑖𝑔𝑛</m:t>
                                  </m:r>
                                  <m:d>
                                    <m:dPr>
                                      <m:ctrlPr>
                                        <a:rPr lang="en-GB" sz="1600" i="1" dirty="0">
                                          <a:solidFill>
                                            <a:srgbClr val="003E72"/>
                                          </a:solidFill>
                                          <a:latin typeface="Cambria Math" panose="02040503050406030204" pitchFamily="18" charset="0"/>
                                        </a:rPr>
                                      </m:ctrlPr>
                                    </m:dPr>
                                    <m:e>
                                      <m:r>
                                        <a:rPr lang="en-GB" sz="1600" i="1" dirty="0">
                                          <a:solidFill>
                                            <a:srgbClr val="003E72"/>
                                          </a:solidFill>
                                          <a:latin typeface="Cambria Math" panose="02040503050406030204" pitchFamily="18" charset="0"/>
                                        </a:rPr>
                                        <m:t>𝑘</m:t>
                                      </m:r>
                                    </m:e>
                                  </m:d>
                                </m:num>
                                <m:den>
                                  <m:rad>
                                    <m:radPr>
                                      <m:degHide m:val="on"/>
                                      <m:ctrlPr>
                                        <a:rPr lang="en-GB" sz="1600" i="1" dirty="0">
                                          <a:solidFill>
                                            <a:srgbClr val="003E72"/>
                                          </a:solidFill>
                                          <a:latin typeface="Cambria Math" panose="02040503050406030204" pitchFamily="18" charset="0"/>
                                        </a:rPr>
                                      </m:ctrlPr>
                                    </m:radPr>
                                    <m:deg/>
                                    <m:e>
                                      <m:r>
                                        <a:rPr lang="en-GB" sz="1600" i="1" dirty="0">
                                          <a:solidFill>
                                            <a:srgbClr val="003E72"/>
                                          </a:solidFill>
                                          <a:latin typeface="Cambria Math" panose="02040503050406030204" pitchFamily="18" charset="0"/>
                                        </a:rPr>
                                        <m:t>1</m:t>
                                      </m:r>
                                      <m:r>
                                        <a:rPr lang="en-GB" sz="1600" i="1" dirty="0">
                                          <a:solidFill>
                                            <a:srgbClr val="003E72"/>
                                          </a:solidFill>
                                          <a:latin typeface="Cambria Math" panose="02040503050406030204" pitchFamily="18" charset="0"/>
                                        </a:rPr>
                                        <m:t>+</m:t>
                                      </m:r>
                                      <m:sSup>
                                        <m:sSupPr>
                                          <m:ctrlPr>
                                            <a:rPr lang="en-GB" sz="1600" i="1" dirty="0">
                                              <a:solidFill>
                                                <a:srgbClr val="003E72"/>
                                              </a:solidFill>
                                              <a:latin typeface="Cambria Math" panose="02040503050406030204" pitchFamily="18" charset="0"/>
                                            </a:rPr>
                                          </m:ctrlPr>
                                        </m:sSupPr>
                                        <m:e>
                                          <m:r>
                                            <a:rPr lang="en-GB" sz="1600" i="1" dirty="0">
                                              <a:solidFill>
                                                <a:srgbClr val="003E72"/>
                                              </a:solidFill>
                                              <a:latin typeface="Cambria Math" panose="02040503050406030204" pitchFamily="18" charset="0"/>
                                            </a:rPr>
                                            <m:t>𝑘</m:t>
                                          </m:r>
                                        </m:e>
                                        <m:sup>
                                          <m:r>
                                            <a:rPr lang="en-GB" sz="1600" i="1" dirty="0">
                                              <a:solidFill>
                                                <a:srgbClr val="003E72"/>
                                              </a:solidFill>
                                              <a:latin typeface="Cambria Math" panose="02040503050406030204" pitchFamily="18" charset="0"/>
                                            </a:rPr>
                                            <m:t>2</m:t>
                                          </m:r>
                                        </m:sup>
                                      </m:sSup>
                                    </m:e>
                                  </m:rad>
                                </m:den>
                              </m:f>
                            </m:e>
                          </m:d>
                        </m:e>
                        <m:sup>
                          <m:r>
                            <a:rPr lang="en-GB" sz="1600" i="1" dirty="0">
                              <a:solidFill>
                                <a:srgbClr val="003E72"/>
                              </a:solidFill>
                              <a:latin typeface="Cambria Math" panose="02040503050406030204" pitchFamily="18" charset="0"/>
                            </a:rPr>
                            <m:t>𝑇</m:t>
                          </m:r>
                        </m:sup>
                      </m:sSup>
                    </m:oMath>
                  </a14:m>
                  <a:r>
                    <a:rPr lang="en-GB" sz="1600" dirty="0"/>
                    <a:t>, </a:t>
                  </a:r>
                  <a14:m>
                    <m:oMath xmlns:m="http://schemas.openxmlformats.org/officeDocument/2006/math">
                      <m:r>
                        <a:rPr lang="en-GB" sz="1600" b="0" i="1" dirty="0" smtClean="0">
                          <a:solidFill>
                            <a:srgbClr val="003E72"/>
                          </a:solidFill>
                          <a:latin typeface="Cambria Math" panose="02040503050406030204" pitchFamily="18" charset="0"/>
                        </a:rPr>
                        <m:t>𝑘</m:t>
                      </m:r>
                      <m:r>
                        <a:rPr lang="en-GB" sz="1600" b="0" i="1" dirty="0" smtClean="0">
                          <a:solidFill>
                            <a:srgbClr val="003E72"/>
                          </a:solidFill>
                          <a:latin typeface="Cambria Math" panose="02040503050406030204" pitchFamily="18" charset="0"/>
                        </a:rPr>
                        <m:t>=−</m:t>
                      </m:r>
                      <m:f>
                        <m:fPr>
                          <m:ctrlPr>
                            <a:rPr lang="en-GB" sz="1600" b="0" i="1" dirty="0" smtClean="0">
                              <a:solidFill>
                                <a:srgbClr val="003E72"/>
                              </a:solidFill>
                              <a:latin typeface="Cambria Math" panose="02040503050406030204" pitchFamily="18" charset="0"/>
                            </a:rPr>
                          </m:ctrlPr>
                        </m:fPr>
                        <m:num>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𝑧</m:t>
                              </m:r>
                            </m:e>
                            <m:sub>
                              <m:r>
                                <a:rPr lang="en-GB" sz="1600" b="0" i="1" dirty="0" smtClean="0">
                                  <a:solidFill>
                                    <a:srgbClr val="003E72"/>
                                  </a:solidFill>
                                  <a:latin typeface="Cambria Math" panose="02040503050406030204" pitchFamily="18" charset="0"/>
                                </a:rPr>
                                <m:t>𝑧</m:t>
                              </m:r>
                            </m:sub>
                          </m:sSub>
                        </m:num>
                        <m:den>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𝑧</m:t>
                              </m:r>
                            </m:e>
                            <m:sub>
                              <m:r>
                                <a:rPr lang="en-GB" sz="1600" b="0" i="1" dirty="0" smtClean="0">
                                  <a:solidFill>
                                    <a:srgbClr val="003E72"/>
                                  </a:solidFill>
                                  <a:latin typeface="Cambria Math" panose="02040503050406030204" pitchFamily="18" charset="0"/>
                                </a:rPr>
                                <m:t>𝑦</m:t>
                              </m:r>
                            </m:sub>
                          </m:sSub>
                        </m:den>
                      </m:f>
                    </m:oMath>
                  </a14:m>
                  <a:endParaRPr lang="en-GB" sz="1600" dirty="0"/>
                </a:p>
                <a:p>
                  <a:pPr marL="742950" lvl="1" indent="-285750">
                    <a:buFont typeface="Arial" panose="020B0604020202020204" pitchFamily="34" charset="0"/>
                    <a:buChar char="•"/>
                  </a:pPr>
                  <a:endParaRPr lang="en-GB" sz="1600" dirty="0">
                    <a:solidFill>
                      <a:srgbClr val="003E72"/>
                    </a:solidFill>
                  </a:endParaRPr>
                </a:p>
                <a:p>
                  <a:pPr marL="742950" lvl="1" indent="-285750">
                    <a:buFont typeface="Arial" panose="020B0604020202020204" pitchFamily="34" charset="0"/>
                    <a:buChar char="•"/>
                  </a:pPr>
                  <a:r>
                    <a:rPr lang="en-GB" sz="1600" dirty="0">
                      <a:solidFill>
                        <a:srgbClr val="003E72"/>
                      </a:solidFill>
                    </a:rPr>
                    <a:t>Solve for </a:t>
                  </a:r>
                  <a14:m>
                    <m:oMath xmlns:m="http://schemas.openxmlformats.org/officeDocument/2006/math">
                      <m:sSub>
                        <m:sSubPr>
                          <m:ctrlPr>
                            <a:rPr lang="en-GB" sz="1600" i="1" dirty="0" smtClean="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𝑋</m:t>
                          </m:r>
                        </m:sub>
                      </m:sSub>
                      <m:r>
                        <a:rPr lang="en-GB" sz="1600" i="1" dirty="0" smtClean="0">
                          <a:solidFill>
                            <a:srgbClr val="003E72"/>
                          </a:solidFill>
                          <a:latin typeface="Cambria Math" panose="02040503050406030204" pitchFamily="18" charset="0"/>
                          <a:ea typeface="Cambria Math" panose="02040503050406030204" pitchFamily="18" charset="0"/>
                        </a:rPr>
                        <m:t>⊥</m:t>
                      </m:r>
                      <m:sSub>
                        <m:sSubPr>
                          <m:ctrlPr>
                            <a:rPr lang="en-GB" sz="1600" b="0" i="1" dirty="0" smtClean="0">
                              <a:solidFill>
                                <a:srgbClr val="003E72"/>
                              </a:solidFill>
                              <a:latin typeface="Cambria Math" panose="02040503050406030204" pitchFamily="18" charset="0"/>
                              <a:ea typeface="Cambria Math" panose="02040503050406030204" pitchFamily="18" charset="0"/>
                            </a:rPr>
                          </m:ctrlPr>
                        </m:sSubPr>
                        <m:e>
                          <m:r>
                            <a:rPr lang="en-GB" sz="1600" b="0" i="1" dirty="0" smtClean="0">
                              <a:solidFill>
                                <a:srgbClr val="003E72"/>
                              </a:solidFill>
                              <a:latin typeface="Cambria Math" panose="02040503050406030204" pitchFamily="18" charset="0"/>
                              <a:ea typeface="Cambria Math" panose="02040503050406030204" pitchFamily="18" charset="0"/>
                            </a:rPr>
                            <m:t>𝑒</m:t>
                          </m:r>
                        </m:e>
                        <m:sub>
                          <m:r>
                            <a:rPr lang="en-GB" sz="1600" b="0" i="1" dirty="0" smtClean="0">
                              <a:solidFill>
                                <a:srgbClr val="003E72"/>
                              </a:solidFill>
                              <a:latin typeface="Cambria Math" panose="02040503050406030204" pitchFamily="18" charset="0"/>
                              <a:ea typeface="Cambria Math" panose="02040503050406030204" pitchFamily="18" charset="0"/>
                            </a:rPr>
                            <m:t>𝑌</m:t>
                          </m:r>
                        </m:sub>
                      </m:sSub>
                    </m:oMath>
                  </a14:m>
                  <a:r>
                    <a:rPr lang="en-GB" sz="1600" dirty="0"/>
                    <a:t> and </a:t>
                  </a:r>
                  <a14:m>
                    <m:oMath xmlns:m="http://schemas.openxmlformats.org/officeDocument/2006/math">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𝑒</m:t>
                          </m:r>
                        </m:e>
                        <m:sub>
                          <m:r>
                            <a:rPr lang="en-GB" sz="1600" i="1" dirty="0">
                              <a:solidFill>
                                <a:srgbClr val="003E72"/>
                              </a:solidFill>
                              <a:latin typeface="Cambria Math" panose="02040503050406030204" pitchFamily="18" charset="0"/>
                            </a:rPr>
                            <m:t>𝑋</m:t>
                          </m:r>
                        </m:sub>
                      </m:sSub>
                      <m:r>
                        <a:rPr lang="en-GB" sz="1600" i="1" dirty="0">
                          <a:solidFill>
                            <a:srgbClr val="003E72"/>
                          </a:solidFill>
                          <a:latin typeface="Cambria Math" panose="02040503050406030204" pitchFamily="18" charset="0"/>
                          <a:ea typeface="Cambria Math" panose="02040503050406030204" pitchFamily="18" charset="0"/>
                        </a:rPr>
                        <m:t>⊥</m:t>
                      </m:r>
                      <m:sSub>
                        <m:sSubPr>
                          <m:ctrlPr>
                            <a:rPr lang="en-GB" sz="1600" i="1" dirty="0">
                              <a:solidFill>
                                <a:srgbClr val="003E72"/>
                              </a:solidFill>
                              <a:latin typeface="Cambria Math" panose="02040503050406030204" pitchFamily="18" charset="0"/>
                              <a:ea typeface="Cambria Math" panose="02040503050406030204" pitchFamily="18" charset="0"/>
                            </a:rPr>
                          </m:ctrlPr>
                        </m:sSubPr>
                        <m:e>
                          <m:r>
                            <a:rPr lang="en-GB" sz="1600" i="1" dirty="0">
                              <a:solidFill>
                                <a:srgbClr val="003E72"/>
                              </a:solidFill>
                              <a:latin typeface="Cambria Math" panose="02040503050406030204" pitchFamily="18" charset="0"/>
                              <a:ea typeface="Cambria Math" panose="02040503050406030204" pitchFamily="18" charset="0"/>
                            </a:rPr>
                            <m:t>𝑒</m:t>
                          </m:r>
                        </m:e>
                        <m:sub>
                          <m:r>
                            <a:rPr lang="en-GB" sz="1600" b="0" i="1" dirty="0" smtClean="0">
                              <a:solidFill>
                                <a:srgbClr val="003E72"/>
                              </a:solidFill>
                              <a:latin typeface="Cambria Math" panose="02040503050406030204" pitchFamily="18" charset="0"/>
                              <a:ea typeface="Cambria Math" panose="02040503050406030204" pitchFamily="18" charset="0"/>
                            </a:rPr>
                            <m:t>𝑍</m:t>
                          </m:r>
                        </m:sub>
                      </m:sSub>
                    </m:oMath>
                  </a14:m>
                  <a:endParaRPr lang="en-GB" sz="1600" dirty="0">
                    <a:solidFill>
                      <a:srgbClr val="003E72"/>
                    </a:solidFill>
                    <a:ea typeface="Cambria Math" panose="02040503050406030204" pitchFamily="18" charset="0"/>
                  </a:endParaRPr>
                </a:p>
                <a:p>
                  <a:pPr marL="1200150" lvl="2" indent="-285750">
                    <a:buFont typeface="Arial" panose="020B0604020202020204" pitchFamily="34" charset="0"/>
                    <a:buChar char="•"/>
                  </a:pPr>
                  <a14:m>
                    <m:oMath xmlns:m="http://schemas.openxmlformats.org/officeDocument/2006/math">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𝑒</m:t>
                          </m:r>
                        </m:e>
                        <m:sub>
                          <m:r>
                            <a:rPr lang="en-GB" sz="1600" i="1" dirty="0">
                              <a:solidFill>
                                <a:srgbClr val="003E72"/>
                              </a:solidFill>
                              <a:latin typeface="Cambria Math" panose="02040503050406030204" pitchFamily="18" charset="0"/>
                            </a:rPr>
                            <m:t>𝑋</m:t>
                          </m:r>
                        </m:sub>
                      </m:sSub>
                      <m:r>
                        <a:rPr lang="en-GB" sz="1600" i="1" dirty="0">
                          <a:solidFill>
                            <a:srgbClr val="003E72"/>
                          </a:solidFill>
                          <a:latin typeface="Cambria Math" panose="02040503050406030204" pitchFamily="18" charset="0"/>
                        </a:rPr>
                        <m:t>=</m:t>
                      </m:r>
                      <m:sSup>
                        <m:sSupPr>
                          <m:ctrlPr>
                            <a:rPr lang="en-GB" sz="1600" i="1" dirty="0">
                              <a:solidFill>
                                <a:srgbClr val="003E72"/>
                              </a:solidFill>
                              <a:latin typeface="Cambria Math" panose="02040503050406030204" pitchFamily="18" charset="0"/>
                            </a:rPr>
                          </m:ctrlPr>
                        </m:sSupPr>
                        <m:e>
                          <m:d>
                            <m:dPr>
                              <m:begChr m:val="["/>
                              <m:endChr m:val="]"/>
                              <m:ctrlPr>
                                <a:rPr lang="en-GB" sz="1600" i="1" dirty="0">
                                  <a:solidFill>
                                    <a:srgbClr val="003E72"/>
                                  </a:solidFill>
                                  <a:latin typeface="Cambria Math" panose="02040503050406030204" pitchFamily="18" charset="0"/>
                                </a:rPr>
                              </m:ctrlPr>
                            </m:dPr>
                            <m:e>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𝑥</m:t>
                                  </m:r>
                                </m:e>
                                <m:sub>
                                  <m:r>
                                    <a:rPr lang="en-GB" sz="1600" i="1" dirty="0">
                                      <a:solidFill>
                                        <a:srgbClr val="003E72"/>
                                      </a:solidFill>
                                      <a:latin typeface="Cambria Math" panose="02040503050406030204" pitchFamily="18" charset="0"/>
                                    </a:rPr>
                                    <m:t>𝑋</m:t>
                                  </m:r>
                                </m:sub>
                              </m:sSub>
                              <m:r>
                                <a:rPr lang="en-GB" sz="1600" i="1" dirty="0">
                                  <a:solidFill>
                                    <a:srgbClr val="003E72"/>
                                  </a:solidFill>
                                  <a:latin typeface="Cambria Math" panose="02040503050406030204" pitchFamily="18" charset="0"/>
                                </a:rPr>
                                <m:t>, </m:t>
                              </m:r>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𝑦</m:t>
                                  </m:r>
                                </m:e>
                                <m:sub>
                                  <m:r>
                                    <a:rPr lang="en-GB" sz="1600" i="1" dirty="0">
                                      <a:solidFill>
                                        <a:srgbClr val="003E72"/>
                                      </a:solidFill>
                                      <a:latin typeface="Cambria Math" panose="02040503050406030204" pitchFamily="18" charset="0"/>
                                    </a:rPr>
                                    <m:t>𝑋</m:t>
                                  </m:r>
                                </m:sub>
                              </m:sSub>
                              <m:r>
                                <a:rPr lang="en-GB" sz="1600" i="1" dirty="0">
                                  <a:solidFill>
                                    <a:srgbClr val="003E72"/>
                                  </a:solidFill>
                                  <a:latin typeface="Cambria Math" panose="02040503050406030204" pitchFamily="18" charset="0"/>
                                </a:rPr>
                                <m:t>, </m:t>
                              </m:r>
                              <m:sSub>
                                <m:sSubPr>
                                  <m:ctrlPr>
                                    <a:rPr lang="en-GB" sz="1600" i="1" dirty="0">
                                      <a:solidFill>
                                        <a:srgbClr val="003E72"/>
                                      </a:solidFill>
                                      <a:latin typeface="Cambria Math" panose="02040503050406030204" pitchFamily="18" charset="0"/>
                                    </a:rPr>
                                  </m:ctrlPr>
                                </m:sSubPr>
                                <m:e>
                                  <m:r>
                                    <a:rPr lang="en-GB" sz="1600" i="1" dirty="0">
                                      <a:solidFill>
                                        <a:srgbClr val="003E72"/>
                                      </a:solidFill>
                                      <a:latin typeface="Cambria Math" panose="02040503050406030204" pitchFamily="18" charset="0"/>
                                    </a:rPr>
                                    <m:t>𝑧</m:t>
                                  </m:r>
                                </m:e>
                                <m:sub>
                                  <m:r>
                                    <a:rPr lang="en-GB" sz="1600" i="1" dirty="0">
                                      <a:solidFill>
                                        <a:srgbClr val="003E72"/>
                                      </a:solidFill>
                                      <a:latin typeface="Cambria Math" panose="02040503050406030204" pitchFamily="18" charset="0"/>
                                    </a:rPr>
                                    <m:t>𝑋</m:t>
                                  </m:r>
                                </m:sub>
                              </m:sSub>
                            </m:e>
                          </m:d>
                        </m:e>
                        <m:sup>
                          <m:r>
                            <a:rPr lang="en-GB" sz="1600" i="1" dirty="0">
                              <a:solidFill>
                                <a:srgbClr val="003E72"/>
                              </a:solidFill>
                              <a:latin typeface="Cambria Math" panose="02040503050406030204" pitchFamily="18" charset="0"/>
                            </a:rPr>
                            <m:t>𝑇</m:t>
                          </m:r>
                        </m:sup>
                      </m:sSup>
                      <m:r>
                        <a:rPr lang="en-GB" sz="1600" b="0" i="1" dirty="0" smtClean="0">
                          <a:solidFill>
                            <a:srgbClr val="003E72"/>
                          </a:solidFill>
                          <a:latin typeface="Cambria Math" panose="02040503050406030204" pitchFamily="18" charset="0"/>
                        </a:rPr>
                        <m:t>=</m:t>
                      </m:r>
                      <m:r>
                        <a:rPr lang="en-GB" sz="1600" b="0" i="1" dirty="0" smtClean="0">
                          <a:solidFill>
                            <a:srgbClr val="003E72"/>
                          </a:solidFill>
                          <a:latin typeface="Cambria Math" panose="02040503050406030204" pitchFamily="18" charset="0"/>
                        </a:rPr>
                        <m:t>𝑐𝑟𝑜𝑠𝑠</m:t>
                      </m:r>
                      <m:r>
                        <a:rPr lang="en-GB" sz="1600" b="0" i="1" dirty="0" smtClean="0">
                          <a:solidFill>
                            <a:srgbClr val="003E72"/>
                          </a:solidFill>
                          <a:latin typeface="Cambria Math" panose="02040503050406030204" pitchFamily="18" charset="0"/>
                        </a:rPr>
                        <m:t>(</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𝑌</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𝑍</m:t>
                          </m:r>
                        </m:sub>
                      </m:sSub>
                      <m:r>
                        <a:rPr lang="en-GB" sz="1600" b="0" i="1" dirty="0" smtClean="0">
                          <a:solidFill>
                            <a:srgbClr val="003E72"/>
                          </a:solidFill>
                          <a:latin typeface="Cambria Math" panose="02040503050406030204" pitchFamily="18" charset="0"/>
                        </a:rPr>
                        <m:t>)</m:t>
                      </m:r>
                    </m:oMath>
                  </a14:m>
                  <a:endParaRPr lang="en-GB" sz="1600" dirty="0"/>
                </a:p>
                <a:p>
                  <a:endParaRPr lang="en-GB" sz="1600" dirty="0"/>
                </a:p>
                <a:p>
                  <a:pPr marL="285750" indent="-285750">
                    <a:buFont typeface="Arial" panose="020B0604020202020204" pitchFamily="34" charset="0"/>
                    <a:buChar char="•"/>
                  </a:pPr>
                  <a14:m>
                    <m:oMath xmlns:m="http://schemas.openxmlformats.org/officeDocument/2006/math">
                      <m:r>
                        <a:rPr lang="en-GB" sz="1600" b="0" i="1" dirty="0" smtClean="0">
                          <a:solidFill>
                            <a:srgbClr val="003E72"/>
                          </a:solidFill>
                          <a:latin typeface="Cambria Math" panose="02040503050406030204" pitchFamily="18" charset="0"/>
                        </a:rPr>
                        <m:t>𝑅</m:t>
                      </m:r>
                      <m:r>
                        <a:rPr lang="en-GB" sz="1600" i="1" dirty="0">
                          <a:solidFill>
                            <a:srgbClr val="003E72"/>
                          </a:solidFill>
                          <a:latin typeface="Cambria Math" panose="02040503050406030204" pitchFamily="18" charset="0"/>
                        </a:rPr>
                        <m:t>=</m:t>
                      </m:r>
                      <m:d>
                        <m:dPr>
                          <m:begChr m:val="["/>
                          <m:endChr m:val="]"/>
                          <m:ctrlPr>
                            <a:rPr lang="en-GB" sz="1600" i="1" dirty="0">
                              <a:solidFill>
                                <a:srgbClr val="003E72"/>
                              </a:solidFill>
                              <a:latin typeface="Cambria Math" panose="02040503050406030204" pitchFamily="18" charset="0"/>
                            </a:rPr>
                          </m:ctrlPr>
                        </m:dPr>
                        <m:e>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𝑋</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𝑌</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𝑍</m:t>
                              </m:r>
                            </m:sub>
                          </m:sSub>
                        </m:e>
                      </m:d>
                      <m:r>
                        <a:rPr lang="en-GB" sz="1600" b="0" i="1" dirty="0" smtClean="0">
                          <a:solidFill>
                            <a:srgbClr val="003E72"/>
                          </a:solidFill>
                          <a:latin typeface="Cambria Math" panose="02040503050406030204" pitchFamily="18" charset="0"/>
                        </a:rPr>
                        <m:t> −−−−→</m:t>
                      </m:r>
                      <m:r>
                        <a:rPr lang="en-GB" sz="1600" b="0" i="1" dirty="0" smtClean="0">
                          <a:solidFill>
                            <a:srgbClr val="003E72"/>
                          </a:solidFill>
                          <a:latin typeface="Cambria Math" panose="02040503050406030204" pitchFamily="18" charset="0"/>
                        </a:rPr>
                        <m:t>𝑟</m:t>
                      </m:r>
                      <m:r>
                        <a:rPr lang="en-GB" sz="1600" b="0" i="1" dirty="0" smtClean="0">
                          <a:solidFill>
                            <a:srgbClr val="003E72"/>
                          </a:solidFill>
                          <a:latin typeface="Cambria Math" panose="02040503050406030204" pitchFamily="18" charset="0"/>
                        </a:rPr>
                        <m:t>=[</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𝑟</m:t>
                          </m:r>
                        </m:e>
                        <m:sub>
                          <m:r>
                            <a:rPr lang="en-GB" sz="1600" b="0" i="1" dirty="0" smtClean="0">
                              <a:solidFill>
                                <a:srgbClr val="003E72"/>
                              </a:solidFill>
                              <a:latin typeface="Cambria Math" panose="02040503050406030204" pitchFamily="18" charset="0"/>
                            </a:rPr>
                            <m:t>𝑥</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𝑟</m:t>
                          </m:r>
                        </m:e>
                        <m:sub>
                          <m:r>
                            <a:rPr lang="en-GB" sz="1600" b="0" i="1" dirty="0" smtClean="0">
                              <a:solidFill>
                                <a:srgbClr val="003E72"/>
                              </a:solidFill>
                              <a:latin typeface="Cambria Math" panose="02040503050406030204" pitchFamily="18" charset="0"/>
                            </a:rPr>
                            <m:t>𝑌</m:t>
                          </m:r>
                        </m:sub>
                      </m:sSub>
                      <m:r>
                        <a:rPr lang="en-GB" sz="1600" b="0" i="1" dirty="0" smtClean="0">
                          <a:solidFill>
                            <a:srgbClr val="003E72"/>
                          </a:solidFill>
                          <a:latin typeface="Cambria Math" panose="02040503050406030204" pitchFamily="18" charset="0"/>
                        </a:rPr>
                        <m:t>, </m:t>
                      </m:r>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𝑟</m:t>
                          </m:r>
                        </m:e>
                        <m:sub>
                          <m:r>
                            <a:rPr lang="en-GB" sz="1600" b="0" i="1" dirty="0" smtClean="0">
                              <a:solidFill>
                                <a:srgbClr val="003E72"/>
                              </a:solidFill>
                              <a:latin typeface="Cambria Math" panose="02040503050406030204" pitchFamily="18" charset="0"/>
                            </a:rPr>
                            <m:t>𝑧</m:t>
                          </m:r>
                        </m:sub>
                      </m:sSub>
                      <m:r>
                        <a:rPr lang="en-GB" sz="1600" b="0" i="1" dirty="0" smtClean="0">
                          <a:solidFill>
                            <a:srgbClr val="003E72"/>
                          </a:solidFill>
                          <a:latin typeface="Cambria Math" panose="02040503050406030204" pitchFamily="18" charset="0"/>
                        </a:rPr>
                        <m:t>]</m:t>
                      </m:r>
                    </m:oMath>
                  </a14:m>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For safety, cap the angle between </a:t>
                  </a:r>
                  <a14:m>
                    <m:oMath xmlns:m="http://schemas.openxmlformats.org/officeDocument/2006/math">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𝑒</m:t>
                          </m:r>
                        </m:e>
                        <m:sub>
                          <m:r>
                            <a:rPr lang="en-GB" sz="1600" b="0" i="1" dirty="0" smtClean="0">
                              <a:solidFill>
                                <a:srgbClr val="003E72"/>
                              </a:solidFill>
                              <a:latin typeface="Cambria Math" panose="02040503050406030204" pitchFamily="18" charset="0"/>
                            </a:rPr>
                            <m:t>𝑧</m:t>
                          </m:r>
                        </m:sub>
                      </m:sSub>
                    </m:oMath>
                  </a14:m>
                  <a:r>
                    <a:rPr lang="en-GB" sz="1600" dirty="0"/>
                    <a:t> and </a:t>
                  </a:r>
                  <a14:m>
                    <m:oMath xmlns:m="http://schemas.openxmlformats.org/officeDocument/2006/math">
                      <m:sSub>
                        <m:sSubPr>
                          <m:ctrlPr>
                            <a:rPr lang="en-GB" sz="1600" b="0" i="1" dirty="0" smtClean="0">
                              <a:solidFill>
                                <a:srgbClr val="003E72"/>
                              </a:solidFill>
                              <a:latin typeface="Cambria Math" panose="02040503050406030204" pitchFamily="18" charset="0"/>
                            </a:rPr>
                          </m:ctrlPr>
                        </m:sSubPr>
                        <m:e>
                          <m:r>
                            <a:rPr lang="en-GB" sz="1600" b="0" i="1" dirty="0" smtClean="0">
                              <a:solidFill>
                                <a:srgbClr val="003E72"/>
                              </a:solidFill>
                              <a:latin typeface="Cambria Math" panose="02040503050406030204" pitchFamily="18" charset="0"/>
                            </a:rPr>
                            <m:t>𝑍</m:t>
                          </m:r>
                        </m:e>
                        <m:sub>
                          <m:r>
                            <a:rPr lang="en-GB" sz="1600" b="0" i="1" dirty="0" smtClean="0">
                              <a:solidFill>
                                <a:srgbClr val="003E72"/>
                              </a:solidFill>
                              <a:latin typeface="Cambria Math" panose="02040503050406030204" pitchFamily="18" charset="0"/>
                            </a:rPr>
                            <m:t>𝑅</m:t>
                          </m:r>
                        </m:sub>
                      </m:sSub>
                    </m:oMath>
                  </a14:m>
                  <a:r>
                    <a:rPr lang="en-GB" sz="1600" dirty="0"/>
                    <a:t> within </a:t>
                  </a:r>
                  <a14:m>
                    <m:oMath xmlns:m="http://schemas.openxmlformats.org/officeDocument/2006/math">
                      <m:sSup>
                        <m:sSupPr>
                          <m:ctrlPr>
                            <a:rPr lang="en-GB" sz="1600" b="0" i="1" dirty="0" smtClean="0">
                              <a:latin typeface="Cambria Math" panose="02040503050406030204" pitchFamily="18" charset="0"/>
                            </a:rPr>
                          </m:ctrlPr>
                        </m:sSupPr>
                        <m:e>
                          <m:r>
                            <a:rPr lang="en-GB" sz="1600" i="1" dirty="0" smtClean="0">
                              <a:latin typeface="Cambria Math" panose="02040503050406030204" pitchFamily="18" charset="0"/>
                            </a:rPr>
                            <m:t>15</m:t>
                          </m:r>
                        </m:e>
                        <m:sup>
                          <m:r>
                            <a:rPr lang="en-GB" sz="1600" i="1" dirty="0" smtClean="0">
                              <a:latin typeface="Cambria Math" panose="02040503050406030204" pitchFamily="18" charset="0"/>
                              <a:ea typeface="Cambria Math" panose="02040503050406030204" pitchFamily="18" charset="0"/>
                            </a:rPr>
                            <m:t>°</m:t>
                          </m:r>
                        </m:sup>
                      </m:sSup>
                    </m:oMath>
                  </a14:m>
                  <a:endParaRPr lang="en-GB" sz="1600" dirty="0"/>
                </a:p>
              </p:txBody>
            </p:sp>
          </mc:Choice>
          <mc:Fallback>
            <p:sp>
              <p:nvSpPr>
                <p:cNvPr id="4" name="TextBox 3">
                  <a:extLst>
                    <a:ext uri="{FF2B5EF4-FFF2-40B4-BE49-F238E27FC236}">
                      <a16:creationId xmlns:a16="http://schemas.microsoft.com/office/drawing/2014/main" id="{01BCE840-64BB-5E36-C44B-7D362AA0700D}"/>
                    </a:ext>
                  </a:extLst>
                </p:cNvPr>
                <p:cNvSpPr txBox="1">
                  <a:spLocks noRot="1" noChangeAspect="1" noMove="1" noResize="1" noEditPoints="1" noAdjustHandles="1" noChangeArrowheads="1" noChangeShapeType="1" noTextEdit="1"/>
                </p:cNvSpPr>
                <p:nvPr/>
              </p:nvSpPr>
              <p:spPr>
                <a:xfrm>
                  <a:off x="290268" y="1772816"/>
                  <a:ext cx="8665579" cy="4114524"/>
                </a:xfrm>
                <a:prstGeom prst="rect">
                  <a:avLst/>
                </a:prstGeom>
                <a:blipFill>
                  <a:blip r:embed="rId3"/>
                  <a:stretch>
                    <a:fillRect l="-281" t="-444"/>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E507F300-787A-1E0B-5BFC-33A8BC9236B4}"/>
                </a:ext>
              </a:extLst>
            </p:cNvPr>
            <p:cNvSpPr txBox="1"/>
            <p:nvPr/>
          </p:nvSpPr>
          <p:spPr>
            <a:xfrm>
              <a:off x="2018460" y="4867706"/>
              <a:ext cx="1008112" cy="261610"/>
            </a:xfrm>
            <a:prstGeom prst="rect">
              <a:avLst/>
            </a:prstGeom>
            <a:noFill/>
          </p:spPr>
          <p:txBody>
            <a:bodyPr wrap="square" rtlCol="0">
              <a:spAutoFit/>
            </a:bodyPr>
            <a:lstStyle/>
            <a:p>
              <a:r>
                <a:rPr lang="en-GB" sz="1100" dirty="0"/>
                <a:t>Rodrigues</a:t>
              </a:r>
              <a:endParaRPr lang="en-GB" dirty="0"/>
            </a:p>
          </p:txBody>
        </p:sp>
      </p:grpSp>
    </p:spTree>
    <p:extLst>
      <p:ext uri="{BB962C8B-B14F-4D97-AF65-F5344CB8AC3E}">
        <p14:creationId xmlns:p14="http://schemas.microsoft.com/office/powerpoint/2010/main" val="44989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dirty="0"/>
              <a:t>Experimental setup</a:t>
            </a:r>
          </a:p>
        </p:txBody>
      </p:sp>
      <p:pic>
        <p:nvPicPr>
          <p:cNvPr id="6" name="13a244ca3d97676bd402a5f75a3b60d4">
            <a:hlinkClick r:id="" action="ppaction://media"/>
            <a:extLst>
              <a:ext uri="{FF2B5EF4-FFF2-40B4-BE49-F238E27FC236}">
                <a16:creationId xmlns:a16="http://schemas.microsoft.com/office/drawing/2014/main" id="{AC54A347-593C-24B4-7AE3-B6971021F9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555776" y="3861048"/>
            <a:ext cx="4032448" cy="2268086"/>
          </a:xfrm>
        </p:spPr>
      </p:pic>
      <p:pic>
        <p:nvPicPr>
          <p:cNvPr id="7" name="experiment2">
            <a:hlinkClick r:id="" action="ppaction://media"/>
            <a:extLst>
              <a:ext uri="{FF2B5EF4-FFF2-40B4-BE49-F238E27FC236}">
                <a16:creationId xmlns:a16="http://schemas.microsoft.com/office/drawing/2014/main" id="{FA7E67A2-90B7-AD8C-E114-92697ADEB7F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828753" y="1517687"/>
            <a:ext cx="2150227" cy="3822625"/>
          </a:xfrm>
          <a:prstGeom prst="rect">
            <a:avLst/>
          </a:prstGeom>
        </p:spPr>
      </p:pic>
      <p:sp>
        <p:nvSpPr>
          <p:cNvPr id="8" name="Content Placeholder 2">
            <a:extLst>
              <a:ext uri="{FF2B5EF4-FFF2-40B4-BE49-F238E27FC236}">
                <a16:creationId xmlns:a16="http://schemas.microsoft.com/office/drawing/2014/main" id="{62D1CD56-7A93-6414-D309-F8789182E3F8}"/>
              </a:ext>
            </a:extLst>
          </p:cNvPr>
          <p:cNvSpPr txBox="1">
            <a:spLocks/>
          </p:cNvSpPr>
          <p:nvPr/>
        </p:nvSpPr>
        <p:spPr bwMode="auto">
          <a:xfrm>
            <a:off x="185185" y="1742613"/>
            <a:ext cx="6691071" cy="226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r>
              <a:rPr lang="en-GB" kern="0" dirty="0"/>
              <a:t>Palpate three marked points quickly and accurately</a:t>
            </a:r>
          </a:p>
          <a:p>
            <a:r>
              <a:rPr lang="en-GB" kern="0" dirty="0"/>
              <a:t>Guess which point has a tumour beneath it</a:t>
            </a:r>
          </a:p>
          <a:p>
            <a:r>
              <a:rPr lang="en-GB" kern="0" dirty="0"/>
              <a:t>10 experiments per set</a:t>
            </a:r>
          </a:p>
          <a:p>
            <a:r>
              <a:rPr lang="en-GB" kern="0" dirty="0"/>
              <a:t>One set with full control, one set with shared control</a:t>
            </a:r>
          </a:p>
        </p:txBody>
      </p:sp>
    </p:spTree>
    <p:extLst>
      <p:ext uri="{BB962C8B-B14F-4D97-AF65-F5344CB8AC3E}">
        <p14:creationId xmlns:p14="http://schemas.microsoft.com/office/powerpoint/2010/main" val="764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42" fill="hold"/>
                                        <p:tgtEl>
                                          <p:spTgt spid="6"/>
                                        </p:tgtEl>
                                      </p:cBhvr>
                                    </p:cmd>
                                  </p:childTnLst>
                                </p:cTn>
                              </p:par>
                              <p:par>
                                <p:cTn id="7" presetID="1" presetClass="mediacall" presetSubtype="0" fill="hold" nodeType="withEffect">
                                  <p:stCondLst>
                                    <p:cond delay="0"/>
                                  </p:stCondLst>
                                  <p:childTnLst>
                                    <p:cmd type="call" cmd="playFrom(0.0)">
                                      <p:cBhvr>
                                        <p:cTn id="8" dur="221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mute="1">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E39-9B42-3882-1F5B-CB94F0ED4DE3}"/>
              </a:ext>
            </a:extLst>
          </p:cNvPr>
          <p:cNvSpPr>
            <a:spLocks noGrp="1"/>
          </p:cNvSpPr>
          <p:nvPr>
            <p:ph type="title"/>
          </p:nvPr>
        </p:nvSpPr>
        <p:spPr/>
        <p:txBody>
          <a:bodyPr/>
          <a:lstStyle/>
          <a:p>
            <a:r>
              <a:rPr lang="en-GB" dirty="0"/>
              <a:t>Individual result</a:t>
            </a:r>
          </a:p>
        </p:txBody>
      </p:sp>
      <p:pic>
        <p:nvPicPr>
          <p:cNvPr id="7" name="Picture 6">
            <a:extLst>
              <a:ext uri="{FF2B5EF4-FFF2-40B4-BE49-F238E27FC236}">
                <a16:creationId xmlns:a16="http://schemas.microsoft.com/office/drawing/2014/main" id="{CD4D57CC-6272-9F10-BDDB-1D217CFEF750}"/>
              </a:ext>
            </a:extLst>
          </p:cNvPr>
          <p:cNvPicPr>
            <a:picLocks noChangeAspect="1"/>
          </p:cNvPicPr>
          <p:nvPr/>
        </p:nvPicPr>
        <p:blipFill>
          <a:blip r:embed="rId3"/>
          <a:stretch>
            <a:fillRect/>
          </a:stretch>
        </p:blipFill>
        <p:spPr>
          <a:xfrm>
            <a:off x="384175" y="1340768"/>
            <a:ext cx="2533274" cy="2398401"/>
          </a:xfrm>
          <a:prstGeom prst="rect">
            <a:avLst/>
          </a:prstGeom>
        </p:spPr>
      </p:pic>
      <p:pic>
        <p:nvPicPr>
          <p:cNvPr id="11" name="Picture 10">
            <a:extLst>
              <a:ext uri="{FF2B5EF4-FFF2-40B4-BE49-F238E27FC236}">
                <a16:creationId xmlns:a16="http://schemas.microsoft.com/office/drawing/2014/main" id="{91A28AA8-7488-DF05-BF3D-938079A6D95D}"/>
              </a:ext>
            </a:extLst>
          </p:cNvPr>
          <p:cNvPicPr>
            <a:picLocks noChangeAspect="1"/>
          </p:cNvPicPr>
          <p:nvPr/>
        </p:nvPicPr>
        <p:blipFill>
          <a:blip r:embed="rId4"/>
          <a:stretch>
            <a:fillRect/>
          </a:stretch>
        </p:blipFill>
        <p:spPr>
          <a:xfrm>
            <a:off x="523274" y="3789040"/>
            <a:ext cx="2358850" cy="2353139"/>
          </a:xfrm>
          <a:prstGeom prst="rect">
            <a:avLst/>
          </a:prstGeom>
        </p:spPr>
      </p:pic>
      <p:pic>
        <p:nvPicPr>
          <p:cNvPr id="15" name="Picture 14">
            <a:extLst>
              <a:ext uri="{FF2B5EF4-FFF2-40B4-BE49-F238E27FC236}">
                <a16:creationId xmlns:a16="http://schemas.microsoft.com/office/drawing/2014/main" id="{5DF54695-EFC6-7B49-B346-4902AC273A9B}"/>
              </a:ext>
            </a:extLst>
          </p:cNvPr>
          <p:cNvPicPr>
            <a:picLocks noChangeAspect="1"/>
          </p:cNvPicPr>
          <p:nvPr/>
        </p:nvPicPr>
        <p:blipFill>
          <a:blip r:embed="rId5"/>
          <a:stretch>
            <a:fillRect/>
          </a:stretch>
        </p:blipFill>
        <p:spPr>
          <a:xfrm>
            <a:off x="3054425" y="1340768"/>
            <a:ext cx="3029744" cy="2351606"/>
          </a:xfrm>
          <a:prstGeom prst="rect">
            <a:avLst/>
          </a:prstGeom>
        </p:spPr>
      </p:pic>
      <p:pic>
        <p:nvPicPr>
          <p:cNvPr id="19" name="Picture 18">
            <a:extLst>
              <a:ext uri="{FF2B5EF4-FFF2-40B4-BE49-F238E27FC236}">
                <a16:creationId xmlns:a16="http://schemas.microsoft.com/office/drawing/2014/main" id="{B5F97260-C6BF-E1F6-DFF1-E4B6EEC43174}"/>
              </a:ext>
            </a:extLst>
          </p:cNvPr>
          <p:cNvPicPr>
            <a:picLocks noChangeAspect="1"/>
          </p:cNvPicPr>
          <p:nvPr/>
        </p:nvPicPr>
        <p:blipFill>
          <a:blip r:embed="rId6"/>
          <a:stretch>
            <a:fillRect/>
          </a:stretch>
        </p:blipFill>
        <p:spPr>
          <a:xfrm>
            <a:off x="3058223" y="3789987"/>
            <a:ext cx="3122408" cy="2351244"/>
          </a:xfrm>
          <a:prstGeom prst="rect">
            <a:avLst/>
          </a:prstGeom>
        </p:spPr>
      </p:pic>
      <p:pic>
        <p:nvPicPr>
          <p:cNvPr id="13" name="Picture 12">
            <a:extLst>
              <a:ext uri="{FF2B5EF4-FFF2-40B4-BE49-F238E27FC236}">
                <a16:creationId xmlns:a16="http://schemas.microsoft.com/office/drawing/2014/main" id="{BEF97BF6-F617-AD7F-302B-EA7DFFF4EE12}"/>
              </a:ext>
            </a:extLst>
          </p:cNvPr>
          <p:cNvPicPr>
            <a:picLocks noChangeAspect="1"/>
          </p:cNvPicPr>
          <p:nvPr/>
        </p:nvPicPr>
        <p:blipFill>
          <a:blip r:embed="rId7"/>
          <a:stretch>
            <a:fillRect/>
          </a:stretch>
        </p:blipFill>
        <p:spPr>
          <a:xfrm>
            <a:off x="6443044" y="3816858"/>
            <a:ext cx="2233412" cy="2351243"/>
          </a:xfrm>
          <a:prstGeom prst="rect">
            <a:avLst/>
          </a:prstGeom>
        </p:spPr>
      </p:pic>
      <p:pic>
        <p:nvPicPr>
          <p:cNvPr id="9" name="Picture 8">
            <a:extLst>
              <a:ext uri="{FF2B5EF4-FFF2-40B4-BE49-F238E27FC236}">
                <a16:creationId xmlns:a16="http://schemas.microsoft.com/office/drawing/2014/main" id="{A52AC780-939B-FFF2-C7AE-C4A284AD0406}"/>
              </a:ext>
            </a:extLst>
          </p:cNvPr>
          <p:cNvPicPr>
            <a:picLocks noChangeAspect="1"/>
          </p:cNvPicPr>
          <p:nvPr/>
        </p:nvPicPr>
        <p:blipFill>
          <a:blip r:embed="rId8"/>
          <a:stretch>
            <a:fillRect/>
          </a:stretch>
        </p:blipFill>
        <p:spPr>
          <a:xfrm>
            <a:off x="6317606" y="1340768"/>
            <a:ext cx="2358850" cy="2533150"/>
          </a:xfrm>
          <a:prstGeom prst="rect">
            <a:avLst/>
          </a:prstGeom>
        </p:spPr>
      </p:pic>
    </p:spTree>
    <p:extLst>
      <p:ext uri="{BB962C8B-B14F-4D97-AF65-F5344CB8AC3E}">
        <p14:creationId xmlns:p14="http://schemas.microsoft.com/office/powerpoint/2010/main" val="4086774395"/>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548</Words>
  <Application>Microsoft Office PowerPoint</Application>
  <PresentationFormat>On-screen Show (4:3)</PresentationFormat>
  <Paragraphs>77</Paragraphs>
  <Slides>13</Slides>
  <Notes>10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Lucida Grande</vt:lpstr>
      <vt:lpstr>Arial</vt:lpstr>
      <vt:lpstr>Cambria Math</vt:lpstr>
      <vt:lpstr>blank</vt:lpstr>
      <vt:lpstr>Visual and tactile based shared control for remote palpation </vt:lpstr>
      <vt:lpstr>Palpation &amp; remote palpation</vt:lpstr>
      <vt:lpstr>Shared control</vt:lpstr>
      <vt:lpstr>Shared control system paradigm </vt:lpstr>
      <vt:lpstr>Surface reconstruction</vt:lpstr>
      <vt:lpstr>Calibration</vt:lpstr>
      <vt:lpstr>TCP positioning</vt:lpstr>
      <vt:lpstr>Experimental setup</vt:lpstr>
      <vt:lpstr>Individual result</vt:lpstr>
      <vt:lpstr>Overall result</vt:lpstr>
      <vt:lpstr>Participant ranking</vt:lpstr>
      <vt:lpstr>Learning curve</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Jingwen Zhao</cp:lastModifiedBy>
  <cp:revision>91</cp:revision>
  <cp:lastPrinted>1601-01-01T00:00:00Z</cp:lastPrinted>
  <dcterms:created xsi:type="dcterms:W3CDTF">2008-03-27T10:29:55Z</dcterms:created>
  <dcterms:modified xsi:type="dcterms:W3CDTF">2023-03-08T14:44:39Z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